
<file path=[Content_Types].xml><?xml version="1.0" encoding="utf-8"?>
<Types xmlns="http://schemas.openxmlformats.org/package/2006/content-types">
  <Override PartName="/ppt/slides/slide30.xml" ContentType="application/vnd.openxmlformats-officedocument.presentationml.slide+xml"/>
  <Override PartName="/ppt/slides/slide88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24.xml" ContentType="application/vnd.openxmlformats-officedocument.presentationml.slide+xml"/>
  <Override PartName="/ppt/embeddings/Microsoft_Equation9.bin" ContentType="application/vnd.openxmlformats-officedocument.oleObject"/>
  <Override PartName="/ppt/slides/slide72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66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tags/tag20.xml" ContentType="application/vnd.openxmlformats-officedocument.presentationml.tags+xml"/>
  <Override PartName="/ppt/notesSlides/notesSlide89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86.xml" ContentType="application/vnd.openxmlformats-officedocument.presentationml.slide+xml"/>
  <Override PartName="/ppt/slides/slide22.xml" ContentType="application/vnd.openxmlformats-officedocument.presentationml.slide+xml"/>
  <Override PartName="/ppt/embeddings/Microsoft_Equation7.bin" ContentType="application/vnd.openxmlformats-officedocument.oleObject"/>
  <Override PartName="/ppt/notesSlides/notesSlide45.xml" ContentType="application/vnd.openxmlformats-officedocument.presentationml.notesSlide+xml"/>
  <Override PartName="/ppt/slides/slide64.xml" ContentType="application/vnd.openxmlformats-officedocument.presentationml.slide+xml"/>
  <Override PartName="/ppt/embeddings/oleObject8.bin" ContentType="application/vnd.openxmlformats-officedocument.oleObject"/>
  <Default Extension="xml" ContentType="application/xml"/>
  <Override PartName="/ppt/slides/slide11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7.xml" ContentType="application/vnd.openxmlformats-officedocument.presentationml.notesSlide+xml"/>
  <Override PartName="/ppt/notesSlides/notesSlide23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notesSlides/notesSlide59.xml" ContentType="application/vnd.openxmlformats-officedocument.presentationml.notesSlide+xml"/>
  <Override PartName="/ppt/embeddings/Microsoft_Equation5.bin" ContentType="application/vnd.openxmlformats-officedocument.oleObject"/>
  <Override PartName="/ppt/notesSlides/notesSlide43.xml" ContentType="application/vnd.openxmlformats-officedocument.presentationml.notesSlide+xml"/>
  <Override PartName="/ppt/slides/slide62.xml" ContentType="application/vnd.openxmlformats-officedocument.presentationml.slide+xml"/>
  <Override PartName="/ppt/tags/tag19.xml" ContentType="application/vnd.openxmlformats-officedocument.presentationml.tags+xml"/>
  <Override PartName="/ppt/embeddings/oleObject6.bin" ContentType="application/vnd.openxmlformats-officedocument.oleObject"/>
  <Override PartName="/ppt/notesSlides/notesSlide85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40.xml" ContentType="application/vnd.openxmlformats-officedocument.presentationml.slide+xml"/>
  <Override PartName="/ppt/slides/slide10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79.xml" ContentType="application/vnd.openxmlformats-officedocument.presentationml.notesSlide+xml"/>
  <Default Extension="jpeg" ContentType="image/jpeg"/>
  <Override PartName="/ppt/notesSlides/notesSlide10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57.xml" ContentType="application/vnd.openxmlformats-officedocument.presentationml.notesSlide+xml"/>
  <Override PartName="/ppt/embeddings/Microsoft_Equation3.bin" ContentType="application/vnd.openxmlformats-officedocument.oleObject"/>
  <Override PartName="/docProps/app.xml" ContentType="application/vnd.openxmlformats-officedocument.extended-properties+xml"/>
  <Override PartName="/ppt/slides/slide109.xml" ContentType="application/vnd.openxmlformats-officedocument.presentationml.slide+xml"/>
  <Override PartName="/ppt/slides/slide60.xml" ContentType="application/vnd.openxmlformats-officedocument.presentationml.slide+xml"/>
  <Override PartName="/ppt/notesSlides/notesSlide41.xml" ContentType="application/vnd.openxmlformats-officedocument.presentationml.notesSlide+xml"/>
  <Override PartName="/ppt/embeddings/oleObject4.bin" ContentType="application/vnd.openxmlformats-officedocument.oleObject"/>
  <Override PartName="/ppt/tags/tag17.xml" ContentType="application/vnd.openxmlformats-officedocument.presentationml.tags+xml"/>
  <Override PartName="/ppt/slideLayouts/slideLayout8.xml" ContentType="application/vnd.openxmlformats-officedocument.presentationml.slideLayout+xml"/>
  <Override PartName="/ppt/notesSlides/notesSlide3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83.xml" ContentType="application/vnd.openxmlformats-officedocument.presentationml.notesSlide+xml"/>
  <Override PartName="/ppt/slides/slide100.xml" ContentType="application/vnd.openxmlformats-officedocument.presentationml.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notesSlides/notesSlide77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55.xml" ContentType="application/vnd.openxmlformats-officedocument.presentationml.notesSlide+xml"/>
  <Override PartName="/ppt/embeddings/Microsoft_Equation1.bin" ContentType="application/vnd.openxmlformats-officedocument.oleObject"/>
  <Override PartName="/ppt/slides/slide107.xml" ContentType="application/vnd.openxmlformats-officedocument.presentationml.slide+xml"/>
  <Override PartName="/ppt/notesSlides/notesSlide97.xml" ContentType="application/vnd.openxmlformats-officedocument.presentationml.notesSlide+xml"/>
  <Override PartName="/ppt/tags/tag15.xml" ContentType="application/vnd.openxmlformats-officedocument.presentationml.tags+xml"/>
  <Override PartName="/ppt/embeddings/oleObject2.bin" ContentType="application/vnd.openxmlformats-officedocument.oleObject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s/slide39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94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notesSlides/notesSlide75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105.xml" ContentType="application/vnd.openxmlformats-officedocument.presentationml.slide+xml"/>
  <Override PartName="/ppt/notesSlides/notesSlide95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37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79.xml" ContentType="application/vnd.openxmlformats-officedocument.presentationml.slide+xml"/>
  <Override PartName="/ppt/slides/slide92.xml" ContentType="application/vnd.openxmlformats-officedocument.presentationml.slid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notesSlides/notesSlide73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57.xml" ContentType="application/vnd.openxmlformats-officedocument.presentationml.slide+xml"/>
  <Override PartName="/ppt/slides/slide70.xml" ContentType="application/vnd.openxmlformats-officedocument.presentationml.slide+xml"/>
  <Override PartName="/ppt/notesSlides/notesSlide51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slides/slide99.xml" ContentType="application/vnd.openxmlformats-officedocument.presentationml.slide+xml"/>
  <Override PartName="/ppt/tags/tag11.xml" ContentType="application/vnd.openxmlformats-officedocument.presentationml.tags+xml"/>
  <Override PartName="/ppt/notesSlides/notesSlide93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35.xml" ContentType="application/vnd.openxmlformats-officedocument.presentationml.slide+xml"/>
  <Override PartName="/ppt/slides/slide29.xml" ContentType="application/vnd.openxmlformats-officedocument.presentationml.slide+xml"/>
  <Override PartName="/ppt/slides/slide77.xml" ContentType="application/vnd.openxmlformats-officedocument.presentationml.slide+xml"/>
  <Override PartName="/ppt/slides/slide90.xml" ContentType="application/vnd.openxmlformats-officedocument.presentationml.slide+xml"/>
  <Override PartName="/ppt/tags/tag3.xml" ContentType="application/vnd.openxmlformats-officedocument.presentationml.tags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notesSlides/notesSlide71.xml" ContentType="application/vnd.openxmlformats-officedocument.presentationml.notesSlide+xml"/>
  <Override PartName="/ppt/notesSlides/notesSlide36.xml" ContentType="application/vnd.openxmlformats-officedocument.presentationml.notesSlide+xml"/>
  <Override PartName="/ppt/slides/slide55.xml" ContentType="application/vnd.openxmlformats-officedocument.presentationml.slide+xml"/>
  <Override PartName="/ppt/tags/tag25.xml" ContentType="application/vnd.openxmlformats-officedocument.presentationml.tags+xml"/>
  <Override PartName="/ppt/slides/slide49.xml" ContentType="application/vnd.openxmlformats-officedocument.presentationml.slide+xml"/>
  <Override PartName="/ppt/slides/slide97.xml" ContentType="application/vnd.openxmlformats-officedocument.presentationml.slide+xml"/>
  <Override PartName="/ppt/notesSlides/notesSlide9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33.xml" ContentType="application/vnd.openxmlformats-officedocument.presentationml.slide+xml"/>
  <Override PartName="/ppt/viewProps.xml" ContentType="application/vnd.openxmlformats-officedocument.presentationml.viewProps+xml"/>
  <Override PartName="/ppt/slides/slide27.xml" ContentType="application/vnd.openxmlformats-officedocument.presentationml.slide+xml"/>
  <Override PartName="/ppt/slides/slide75.xml" ContentType="application/vnd.openxmlformats-officedocument.presentationml.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s/slide69.xml" ContentType="application/vnd.openxmlformats-officedocument.presentationml.slide+xml"/>
  <Override PartName="/ppt/slides/slide53.xml" ContentType="application/vnd.openxmlformats-officedocument.presentationml.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slides/slide47.xml" ContentType="application/vnd.openxmlformats-officedocument.presentationml.slide+xml"/>
  <Override PartName="/ppt/theme/theme1.xml" ContentType="application/vnd.openxmlformats-officedocument.theme+xml"/>
  <Override PartName="/ppt/notesSlides/notesSlide12.xml" ContentType="application/vnd.openxmlformats-officedocument.presentationml.notesSlide+xml"/>
  <Override PartName="/ppt/slides/slide31.xml" ContentType="application/vnd.openxmlformats-officedocument.presentationml.slide+xml"/>
  <Override PartName="/ppt/slides/slide89.xml" ContentType="application/vnd.openxmlformats-officedocument.presentationml.slide+xml"/>
  <Override PartName="/ppt/slides/slide25.xml" ContentType="application/vnd.openxmlformats-officedocument.presentationml.slide+xml"/>
  <Override PartName="/ppt/slides/slide73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67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87.xml" ContentType="application/vnd.openxmlformats-officedocument.presentationml.slide+xml"/>
  <Override PartName="/ppt/slides/slide23.xml" ContentType="application/vnd.openxmlformats-officedocument.presentationml.slide+xml"/>
  <Override PartName="/ppt/embeddings/Microsoft_Equation8.bin" ContentType="application/vnd.openxmlformats-officedocument.oleObject"/>
  <Override PartName="/ppt/notesSlides/notesSlide46.xml" ContentType="application/vnd.openxmlformats-officedocument.presentationml.notesSlide+xml"/>
  <Override PartName="/ppt/slides/slide65.xml" ContentType="application/vnd.openxmlformats-officedocument.presentationml.slide+xml"/>
  <Override PartName="/ppt/embeddings/oleObject9.bin" ContentType="application/vnd.openxmlformats-officedocument.oleObject"/>
  <Override PartName="/ppt/notesSlides/notesSlide88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85.xml" ContentType="application/vnd.openxmlformats-officedocument.presentationml.slide+xml"/>
  <Override PartName="/ppt/slides/slide21.xml" ContentType="application/vnd.openxmlformats-officedocument.presentationml.slide+xml"/>
  <Override PartName="/ppt/embeddings/Microsoft_Equation6.bin" ContentType="application/vnd.openxmlformats-officedocument.oleObject"/>
  <Override PartName="/ppt/notesMasters/notesMaster1.xml" ContentType="application/vnd.openxmlformats-officedocument.presentationml.notesMaster+xml"/>
  <Override PartName="/ppt/notesSlides/notesSlide44.xml" ContentType="application/vnd.openxmlformats-officedocument.presentationml.notesSlide+xml"/>
  <Override PartName="/ppt/slides/slide63.xml" ContentType="application/vnd.openxmlformats-officedocument.presentationml.slide+xml"/>
  <Override PartName="/ppt/embeddings/oleObject7.bin" ContentType="application/vnd.openxmlformats-officedocument.oleObject"/>
  <Override PartName="/ppt/notesSlides/notesSlide86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41.xml" ContentType="application/vnd.openxmlformats-officedocument.presentationml.slide+xml"/>
  <Override PartName="/ppt/slides/slide103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07.xml" ContentType="application/vnd.openxmlformats-officedocument.presentationml.notesSlide+xml"/>
  <Override PartName="/ppt/notesSlides/notesSlide64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58.xml" ContentType="application/vnd.openxmlformats-officedocument.presentationml.notesSlide+xml"/>
  <Override PartName="/ppt/embeddings/Microsoft_Equation4.bin" ContentType="application/vnd.openxmlformats-officedocument.oleObject"/>
  <Override PartName="/ppt/notesSlides/notesSlide42.xml" ContentType="application/vnd.openxmlformats-officedocument.presentationml.notesSlide+xml"/>
  <Override PartName="/ppt/slides/slide61.xml" ContentType="application/vnd.openxmlformats-officedocument.presentationml.slide+xml"/>
  <Override PartName="/ppt/tags/tag18.xml" ContentType="application/vnd.openxmlformats-officedocument.presentationml.tags+xml"/>
  <Override PartName="/ppt/embeddings/oleObject5.bin" ContentType="application/vnd.openxmlformats-officedocument.oleObject"/>
  <Override PartName="/ppt/slideLayouts/slideLayout9.xml" ContentType="application/vnd.openxmlformats-officedocument.presentationml.slideLayout+xml"/>
  <Override PartName="/ppt/notesSlides/notesSlide84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101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7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05.xml" ContentType="application/vnd.openxmlformats-officedocument.presentationml.notesSlide+xml"/>
  <Override PartName="/ppt/embeddings/Microsoft_Equation10.bin" ContentType="application/vnd.openxmlformats-officedocument.oleObject"/>
  <Override PartName="/ppt/notesSlides/notesSlide62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56.xml" ContentType="application/vnd.openxmlformats-officedocument.presentationml.notesSlide+xml"/>
  <Override PartName="/ppt/embeddings/Microsoft_Equation2.bin" ContentType="application/vnd.openxmlformats-officedocument.oleObject"/>
  <Override PartName="/ppt/notesSlides/notesSlide40.xml" ContentType="application/vnd.openxmlformats-officedocument.presentationml.notesSlide+xml"/>
  <Override PartName="/ppt/slides/slide108.xml" ContentType="application/vnd.openxmlformats-officedocument.presentationml.slide+xml"/>
  <Override PartName="/ppt/tags/tag16.xml" ContentType="application/vnd.openxmlformats-officedocument.presentationml.tags+xml"/>
  <Override PartName="/ppt/embeddings/oleObject3.bin" ContentType="application/vnd.openxmlformats-officedocument.oleObject"/>
  <Override PartName="/ppt/notesSlides/notesSlide98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95.xml" ContentType="application/vnd.openxmlformats-officedocument.presentationml.slide+xml"/>
  <Override PartName="/ppt/tags/tag8.xml" ContentType="application/vnd.openxmlformats-officedocument.presentationml.tags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notesSlides/notesSlide76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60.xml" ContentType="application/vnd.openxmlformats-officedocument.presentationml.notesSlide+xml"/>
  <Default Extension="vml" ContentType="application/vnd.openxmlformats-officedocument.vmlDrawing"/>
  <Override PartName="/ppt/notesSlides/notesSlide54.xml" ContentType="application/vnd.openxmlformats-officedocument.presentationml.notesSlide+xml"/>
  <Override PartName="/ppt/slides/slide106.xml" ContentType="application/vnd.openxmlformats-officedocument.presentationml.slide+xml"/>
  <Override PartName="/ppt/notesSlides/notesSlide96.xml" ContentType="application/vnd.openxmlformats-officedocument.presentationml.notesSlide+xml"/>
  <Override PartName="/ppt/tableStyles.xml" ContentType="application/vnd.openxmlformats-officedocument.presentationml.tableStyles+xml"/>
  <Override PartName="/ppt/embeddings/oleObject1.bin" ContentType="application/vnd.openxmlformats-officedocument.oleObject"/>
  <Override PartName="/ppt/tags/tag14.xml" ContentType="application/vnd.openxmlformats-officedocument.presentationml.tags+xml"/>
  <Override PartName="/ppt/slideLayouts/slideLayout5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0.xml" ContentType="application/vnd.openxmlformats-officedocument.presentationml.notesSlide+xml"/>
  <Default Extension="bin" ContentType="application/vnd.openxmlformats-officedocument.presentationml.printerSettings"/>
  <Override PartName="/ppt/notesSlides/notesSlide2.xml" ContentType="application/vnd.openxmlformats-officedocument.presentationml.notesSlide+xml"/>
  <Override PartName="/ppt/slides/slide93.xml" ContentType="application/vnd.openxmlformats-officedocument.presentationml.slide+xml"/>
  <Override PartName="/ppt/tags/tag6.xml" ContentType="application/vnd.openxmlformats-officedocument.presentationml.tags+xml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58.xml" ContentType="application/vnd.openxmlformats-officedocument.presentationml.slide+xml"/>
  <Override PartName="/ppt/slides/slide71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104.xml" ContentType="application/vnd.openxmlformats-officedocument.presentationml.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94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36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78.xml" ContentType="application/vnd.openxmlformats-officedocument.presentationml.slide+xml"/>
  <Override PartName="/ppt/slides/slide91.xml" ContentType="application/vnd.openxmlformats-officedocument.presentationml.slid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notesSlides/notesSlide72.xml" ContentType="application/vnd.openxmlformats-officedocument.presentationml.notesSlide+xml"/>
  <Override PartName="/ppt/notesSlides/notesSlide37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0.xml" ContentType="application/vnd.openxmlformats-officedocument.presentationml.notesSlide+xml"/>
  <Override PartName="/ppt/tags/tag26.xml" ContentType="application/vnd.openxmlformats-officedocument.presentationml.tags+xml"/>
  <Override PartName="/ppt/slides/slide98.xml" ContentType="application/vnd.openxmlformats-officedocument.presentationml.slide+xml"/>
  <Override PartName="/ppt/tags/tag10.xml" ContentType="application/vnd.openxmlformats-officedocument.presentationml.tags+xml"/>
  <Override PartName="/ppt/notesSlides/notesSlide92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76.xml" ContentType="application/vnd.openxmlformats-officedocument.presentationml.slide+xml"/>
  <Override PartName="/ppt/tags/tag2.xml" ContentType="application/vnd.openxmlformats-officedocument.presentationml.tags+xml"/>
  <Override PartName="/ppt/notesSlides/notesSlide70.xml" ContentType="application/vnd.openxmlformats-officedocument.presentationml.notesSlide+xml"/>
  <Default Extension="png" ContentType="image/png"/>
  <Override PartName="/ppt/slides/slide12.xml" ContentType="application/vnd.openxmlformats-officedocument.presentationml.slide+xml"/>
  <Default Extension="wmf" ContentType="image/x-wmf"/>
  <Override PartName="/ppt/slides/slide54.xml" ContentType="application/vnd.openxmlformats-officedocument.presentationml.slide+xml"/>
  <Default Extension="rels" ContentType="application/vnd.openxmlformats-package.relationships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slides/slide48.xml" ContentType="application/vnd.openxmlformats-officedocument.presentationml.slide+xml"/>
  <Override PartName="/ppt/slides/slide96.xml" ContentType="application/vnd.openxmlformats-officedocument.presentationml.slide+xml"/>
  <Override PartName="/ppt/theme/theme2.xml" ContentType="application/vnd.openxmlformats-officedocument.theme+xml"/>
  <Override PartName="/ppt/notesSlides/notesSlide90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32.xml" ContentType="application/vnd.openxmlformats-officedocument.presentationml.slide+xml"/>
  <Override PartName="/ppt/slides/slide26.xml" ContentType="application/vnd.openxmlformats-officedocument.presentationml.slide+xml"/>
  <Override PartName="/ppt/slides/slide74.xml" ContentType="application/vnd.openxmlformats-officedocument.presentationml.slide+xml"/>
  <Override PartName="/ppt/slides/slide10.xml" ContentType="application/vnd.openxmlformats-officedocument.presentationml.slide+xml"/>
  <Override PartName="/ppt/slides/slide68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1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6" r:id="rId20"/>
    <p:sldId id="277" r:id="rId21"/>
    <p:sldId id="26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380" r:id="rId34"/>
    <p:sldId id="289" r:id="rId35"/>
    <p:sldId id="314" r:id="rId36"/>
    <p:sldId id="315" r:id="rId37"/>
    <p:sldId id="290" r:id="rId38"/>
    <p:sldId id="316" r:id="rId39"/>
    <p:sldId id="291" r:id="rId40"/>
    <p:sldId id="292" r:id="rId41"/>
    <p:sldId id="293" r:id="rId42"/>
    <p:sldId id="294" r:id="rId43"/>
    <p:sldId id="317" r:id="rId44"/>
    <p:sldId id="295" r:id="rId45"/>
    <p:sldId id="296" r:id="rId46"/>
    <p:sldId id="297" r:id="rId47"/>
    <p:sldId id="301" r:id="rId48"/>
    <p:sldId id="298" r:id="rId49"/>
    <p:sldId id="299" r:id="rId50"/>
    <p:sldId id="302" r:id="rId51"/>
    <p:sldId id="300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2" r:id="rId106"/>
    <p:sldId id="375" r:id="rId107"/>
    <p:sldId id="376" r:id="rId108"/>
    <p:sldId id="377" r:id="rId109"/>
    <p:sldId id="378" r:id="rId110"/>
    <p:sldId id="379" r:id="rId11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 snapVertSplitter="1" vertBarState="minimized" horzBarState="maximized">
    <p:restoredLeft sz="34623" autoAdjust="0"/>
    <p:restoredTop sz="86482" autoAdjust="0"/>
  </p:normalViewPr>
  <p:slideViewPr>
    <p:cSldViewPr>
      <p:cViewPr varScale="1">
        <p:scale>
          <a:sx n="96" d="100"/>
          <a:sy n="96" d="100"/>
        </p:scale>
        <p:origin x="-1360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8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06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printerSettings" Target="printerSettings/printerSettings1.bin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8BE082-19CD-44CB-A152-26180D4864EA}" type="datetimeFigureOut">
              <a:rPr lang="en-US" smtClean="0"/>
              <a:pPr/>
              <a:t>2/17/13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E76F47-99C7-487B-8267-5CB1CD3ECC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58742D95-2621-4426-A24E-8A3413A03521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75180C3-0804-4BAD-9E77-F938F7CF658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/>
            <a:fld id="{0D1EB442-4850-41BE-89CC-55FBDF251477}" type="slidenum">
              <a:rPr lang="en-US">
                <a:solidFill>
                  <a:prstClr val="black"/>
                </a:solidFill>
                <a:latin typeface="Calibri"/>
              </a:rPr>
              <a:pPr algn="r" rtl="0"/>
              <a:t>105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A5319C2-EFEA-49E2-8597-506526294021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EE9BEF7-B208-444A-B47B-4F2B7618D258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C47E0A-311A-4E10-8051-810292BF03D4}" type="slidenum">
              <a:rPr lang="en-US" smtClean="0">
                <a:latin typeface="Arial" pitchFamily="34" charset="0"/>
              </a:rPr>
              <a:pPr/>
              <a:t>109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B1616AA0-EE33-43D8-A17A-C42D1B581D89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110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BD45110-882B-47CF-832E-5B0F0F228325}" type="slidenum">
              <a:rPr lang="en-US" sz="1300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3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66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E9EC428-DE93-4437-AF15-93D5903589E7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E32B468-EF8F-44C2-915B-AEAAC903B378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3956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A5EF4DE-3611-44BF-920F-B197A7F5B26A}" type="slidenum">
              <a:rPr lang="en-US" sz="1300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300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9D22D04-830E-4317-8E67-5EC96C0859A5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E0CD2CB0-92B7-4B10-AB60-D828201A4C20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0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4E97F2F-689D-420C-A40E-6ED93DA6768D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86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6CC926D-6714-43B1-9BA6-159D77BFD60D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37755987-06E5-485B-BE1E-56E92D045E4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30D1969-8DF6-4ACE-AB8A-BBF50543F3BF}" type="slidenum">
              <a:rPr lang="en-US" b="1">
                <a:solidFill>
                  <a:srgbClr val="000000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69FD6B4-290C-46B0-9A11-E3C9492C628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F19E17D0-89B7-4BA1-9A60-F8D3A8558677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A4728C7-0725-4D98-A806-4FFD146A211F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268169F-9C3D-41CF-993F-893EC0BD7E4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99AC605-5452-42CF-82F4-0663CEC3480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F509E4E-78D9-451B-B622-B4C43E9B2B1E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EB5AC826-C2EF-4FA1-9977-D22B80D77C0C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60B46FB8-08B0-4097-8B10-5700BB488295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b="0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61BB855-6D1B-4B34-8028-B83B82AB258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8F9F615-94E3-42D0-8CE5-7363A0663E89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CE56498-9708-4E4F-845E-5822804EE895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Disk strel, 5 pixels wide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67FFC78-ACDA-47BA-AB59-F7E3E88F360A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9282F727-4538-4543-9B84-E2E256E53091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B11ADA4-8ADE-41BA-AA60-9DD40FBA99F3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</a:pPr>
            <a:fld id="{2902D948-6617-4183-A553-B871B9C49FBD}" type="slidenum">
              <a:rPr lang="en-US" sz="1200" b="1">
                <a:solidFill>
                  <a:srgbClr val="000000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 b="1" dirty="0">
              <a:solidFill>
                <a:srgbClr val="000000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9803E63-4BD4-4DA5-A9D2-0F626110FD25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785372" lvl="1" indent="-302066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EB442-4850-41BE-89CC-55FBDF251477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F3929924-147F-464B-9671-966E423E07E7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C064788D-FE7D-4191-B301-BE2C91B760DC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b="1" dirty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4A80A3E7-7F27-418E-BA7E-7BE70B61BD3A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D61BB855-6D1B-4B34-8028-B83B82AB258B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A6773C-80B0-421B-8053-0F77CA3AB492}" type="slidenum">
              <a:rPr lang="en-US" smtClean="0">
                <a:latin typeface="Arial" pitchFamily="34" charset="0"/>
              </a:rPr>
              <a:pPr/>
              <a:t>94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3CC7A9-51B8-47FA-AB0F-3F6903052B3B}" type="slidenum">
              <a:rPr lang="en-US" smtClean="0">
                <a:latin typeface="Arial" pitchFamily="34" charset="0"/>
              </a:rPr>
              <a:pPr/>
              <a:t>95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01977CCA-2DE8-4154-80BC-E3046868E2A4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4943418-274A-4FFF-9C5D-422E5301526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17CC54D4-5D70-4D82-89C1-C640E7BF5CAD}" type="slidenum">
              <a:rPr lang="en-US" b="1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US" b="1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E60B56B-7935-4BD3-9926-3E4E76C14ACB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F470D91-8046-412D-834B-DCD6CE14F520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EC967C48-6686-411B-80A2-31C66FEF8230}" type="slidenum">
              <a:rPr lang="en-US" sz="1400" kern="1200">
                <a:solidFill>
                  <a:srgbClr val="000000"/>
                </a:solidFill>
                <a:latin typeface="Arial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1C319190-BD5A-41BC-A799-23164EB4F7D4}" type="slidenum">
              <a:rPr lang="en-US" sz="1400" b="1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b="1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8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9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368"/>
            <a:ext cx="8229600" cy="523220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877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8853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4877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8853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8356"/>
            <a:ext cx="7772400" cy="954107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27" name="Picture 7" descr="Pres2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80999" y="6561138"/>
            <a:ext cx="28237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B. (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</a:t>
            </a:r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) 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Prabhakaran</a:t>
            </a:r>
            <a:endParaRPr lang="en-US" sz="1300" dirty="0">
              <a:solidFill>
                <a:srgbClr val="FFFFFF"/>
              </a:solidFill>
              <a:latin typeface="Times 10 Roman" charset="0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6278989" y="6561138"/>
            <a:ext cx="248401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multimedia.utdallas.edu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tags" Target="../tags/tag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4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2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4" Type="http://schemas.openxmlformats.org/officeDocument/2006/relationships/image" Target="../media/image146.jpeg"/><Relationship Id="rId5" Type="http://schemas.openxmlformats.org/officeDocument/2006/relationships/image" Target="../media/image147.jpeg"/><Relationship Id="rId6" Type="http://schemas.openxmlformats.org/officeDocument/2006/relationships/image" Target="../media/image148.jpeg"/><Relationship Id="rId7" Type="http://schemas.openxmlformats.org/officeDocument/2006/relationships/image" Target="../media/image149.jpeg"/><Relationship Id="rId8" Type="http://schemas.openxmlformats.org/officeDocument/2006/relationships/image" Target="../media/image150.jpeg"/><Relationship Id="rId9" Type="http://schemas.openxmlformats.org/officeDocument/2006/relationships/image" Target="../media/image151.png"/><Relationship Id="rId1" Type="http://schemas.openxmlformats.org/officeDocument/2006/relationships/video" Target="file:///C:\Users\grauman\Desktop\spring2011\lecture4_binary\silMovie.avi" TargetMode="External"/><Relationship Id="rId2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4" Type="http://schemas.openxmlformats.org/officeDocument/2006/relationships/image" Target="../media/image152.png"/><Relationship Id="rId1" Type="http://schemas.openxmlformats.org/officeDocument/2006/relationships/video" Target="file:///C:\Users\grauman\Desktop\spring2011\lecture4_binary\s00.mpg" TargetMode="External"/><Relationship Id="rId2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" Type="http://schemas.openxmlformats.org/officeDocument/2006/relationships/vmlDrawing" Target="../drawings/vmlDrawing5.v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0.xml"/><Relationship Id="rId9" Type="http://schemas.openxmlformats.org/officeDocument/2006/relationships/oleObject" Target="../embeddings/oleObject4.bin"/><Relationship Id="rId10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" Type="http://schemas.openxmlformats.org/officeDocument/2006/relationships/vmlDrawing" Target="../drawings/vmlDrawing6.v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1.xml"/><Relationship Id="rId8" Type="http://schemas.openxmlformats.org/officeDocument/2006/relationships/oleObject" Target="../embeddings/oleObject5.bin"/><Relationship Id="rId9" Type="http://schemas.openxmlformats.org/officeDocument/2006/relationships/image" Target="../media/image26.png"/><Relationship Id="rId10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Microsoft_Equation5.bin"/><Relationship Id="rId5" Type="http://schemas.openxmlformats.org/officeDocument/2006/relationships/oleObject" Target="../embeddings/Microsoft_Equation6.bin"/><Relationship Id="rId6" Type="http://schemas.openxmlformats.org/officeDocument/2006/relationships/oleObject" Target="../embeddings/Microsoft_Equation7.bin"/><Relationship Id="rId7" Type="http://schemas.openxmlformats.org/officeDocument/2006/relationships/image" Target="../media/image32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" Type="http://schemas.openxmlformats.org/officeDocument/2006/relationships/vmlDrawing" Target="../drawings/vmlDrawing8.v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4.xml"/><Relationship Id="rId9" Type="http://schemas.openxmlformats.org/officeDocument/2006/relationships/oleObject" Target="../embeddings/oleObject6.bin"/><Relationship Id="rId10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" Type="http://schemas.openxmlformats.org/officeDocument/2006/relationships/vmlDrawing" Target="../drawings/vmlDrawing9.v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5.xml"/><Relationship Id="rId8" Type="http://schemas.openxmlformats.org/officeDocument/2006/relationships/oleObject" Target="../embeddings/oleObject9.bin"/><Relationship Id="rId9" Type="http://schemas.openxmlformats.org/officeDocument/2006/relationships/image" Target="../media/image46.png"/><Relationship Id="rId10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jpeg"/><Relationship Id="rId8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jpeg"/><Relationship Id="rId7" Type="http://schemas.openxmlformats.org/officeDocument/2006/relationships/image" Target="../media/image61.jpeg"/><Relationship Id="rId8" Type="http://schemas.openxmlformats.org/officeDocument/2006/relationships/image" Target="../media/image62.jpeg"/><Relationship Id="rId9" Type="http://schemas.openxmlformats.org/officeDocument/2006/relationships/image" Target="../media/image6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13.png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20.xml"/><Relationship Id="rId10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0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4" Type="http://schemas.openxmlformats.org/officeDocument/2006/relationships/image" Target="../media/image84.wmf"/><Relationship Id="rId5" Type="http://schemas.openxmlformats.org/officeDocument/2006/relationships/image" Target="../media/image85.wmf"/><Relationship Id="rId6" Type="http://schemas.openxmlformats.org/officeDocument/2006/relationships/image" Target="../media/image86.w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4" Type="http://schemas.openxmlformats.org/officeDocument/2006/relationships/image" Target="../media/image85.wmf"/><Relationship Id="rId5" Type="http://schemas.openxmlformats.org/officeDocument/2006/relationships/image" Target="../media/image86.w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openxmlformats.org/officeDocument/2006/relationships/image" Target="../media/image88.png"/><Relationship Id="rId5" Type="http://schemas.openxmlformats.org/officeDocument/2006/relationships/image" Target="../media/image89.jpeg"/><Relationship Id="rId6" Type="http://schemas.openxmlformats.org/officeDocument/2006/relationships/image" Target="../media/image90.jpeg"/><Relationship Id="rId7" Type="http://schemas.openxmlformats.org/officeDocument/2006/relationships/image" Target="../media/image91.jpeg"/><Relationship Id="rId8" Type="http://schemas.openxmlformats.org/officeDocument/2006/relationships/image" Target="../media/image92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cs.berkeley.edu/Research/Projects/CS/vision/grouping/segbench/" TargetMode="External"/><Relationship Id="rId4" Type="http://schemas.openxmlformats.org/officeDocument/2006/relationships/image" Target="../media/image93.jpeg"/><Relationship Id="rId5" Type="http://schemas.openxmlformats.org/officeDocument/2006/relationships/image" Target="../media/image94.png"/><Relationship Id="rId6" Type="http://schemas.openxmlformats.org/officeDocument/2006/relationships/image" Target="../media/image95.jpe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jpeg"/><Relationship Id="rId5" Type="http://schemas.openxmlformats.org/officeDocument/2006/relationships/image" Target="../media/image106.png"/><Relationship Id="rId6" Type="http://schemas.openxmlformats.org/officeDocument/2006/relationships/image" Target="../media/image107.jpe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inf.ed.ac.uk/rbf/CVonline/LOCAL_COPIES/FITZGIBBON/simplebinary.html" TargetMode="External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4" Type="http://schemas.openxmlformats.org/officeDocument/2006/relationships/image" Target="../media/image117.jpeg"/><Relationship Id="rId5" Type="http://schemas.openxmlformats.org/officeDocument/2006/relationships/image" Target="../media/image118.jpeg"/><Relationship Id="rId6" Type="http://schemas.openxmlformats.org/officeDocument/2006/relationships/image" Target="../media/image11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4" Type="http://schemas.openxmlformats.org/officeDocument/2006/relationships/image" Target="../media/image12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4" Type="http://schemas.openxmlformats.org/officeDocument/2006/relationships/image" Target="../media/image12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4" Type="http://schemas.openxmlformats.org/officeDocument/2006/relationships/image" Target="../media/image128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4" Type="http://schemas.openxmlformats.org/officeDocument/2006/relationships/image" Target="../media/image130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oleObject" Target="../embeddings/Microsoft_Equation8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Microsoft_Equation1.bin"/><Relationship Id="rId5" Type="http://schemas.openxmlformats.org/officeDocument/2006/relationships/oleObject" Target="../embeddings/Microsoft_Equation2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4" Type="http://schemas.openxmlformats.org/officeDocument/2006/relationships/oleObject" Target="../embeddings/Microsoft_Equation9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3.png"/><Relationship Id="rId5" Type="http://schemas.openxmlformats.org/officeDocument/2006/relationships/oleObject" Target="../embeddings/Microsoft_Equation3.bin"/><Relationship Id="rId6" Type="http://schemas.openxmlformats.org/officeDocument/2006/relationships/oleObject" Target="../embeddings/Microsoft_Equation4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4" Type="http://schemas.openxmlformats.org/officeDocument/2006/relationships/oleObject" Target="../embeddings/Microsoft_Equation10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hyperlink" Target="http://bigwww.epfl.ch/demo/jmorpho/start.php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4" Type="http://schemas.openxmlformats.org/officeDocument/2006/relationships/image" Target="../media/image138.jpeg"/><Relationship Id="rId5" Type="http://schemas.openxmlformats.org/officeDocument/2006/relationships/image" Target="../media/image13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2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://www.cosc.canterbury.ac.nz/mukundan/covn/Label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4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5841"/>
            <a:ext cx="7772400" cy="1470025"/>
          </a:xfrm>
        </p:spPr>
        <p:txBody>
          <a:bodyPr/>
          <a:lstStyle/>
          <a:p>
            <a:r>
              <a:rPr lang="en-US" i="1" dirty="0" smtClean="0"/>
              <a:t> </a:t>
            </a:r>
            <a:r>
              <a:rPr lang="en-US" sz="3600" b="1" i="1" dirty="0" smtClean="0"/>
              <a:t>Edges</a:t>
            </a:r>
            <a:endParaRPr lang="en-US" sz="36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Slides Acknowledgements</a:t>
            </a:r>
          </a:p>
          <a:p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cs typeface="Arial"/>
              </a:rPr>
              <a:t>Steve Seitz</a:t>
            </a:r>
            <a:endParaRPr lang="en-US" sz="2000" dirty="0" smtClean="0"/>
          </a:p>
          <a:p>
            <a:r>
              <a:rPr lang="en-US" sz="2000" dirty="0" smtClean="0"/>
              <a:t>Kirsten </a:t>
            </a:r>
            <a:r>
              <a:rPr lang="en-US" sz="2000" dirty="0" err="1" smtClean="0"/>
              <a:t>Grauman</a:t>
            </a:r>
            <a:r>
              <a:rPr lang="en-US" sz="2000" dirty="0" smtClean="0"/>
              <a:t>, </a:t>
            </a:r>
          </a:p>
          <a:p>
            <a:r>
              <a:rPr lang="en-US" sz="2000" dirty="0" smtClean="0"/>
              <a:t>Other Vision Researchers</a:t>
            </a:r>
          </a:p>
          <a:p>
            <a:r>
              <a:rPr lang="en-US" sz="2000" dirty="0" err="1" smtClean="0"/>
              <a:t>Ebook</a:t>
            </a:r>
            <a:r>
              <a:rPr lang="en-US" sz="2000" dirty="0" smtClean="0"/>
              <a:t>: R. </a:t>
            </a:r>
            <a:r>
              <a:rPr lang="en-US" sz="2000" dirty="0" err="1" smtClean="0"/>
              <a:t>Szeliski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Effects of noise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43000"/>
            <a:ext cx="7772400" cy="914400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800" dirty="0" smtClean="0"/>
              <a:t>Consider a single row or column of the image</a:t>
            </a:r>
          </a:p>
          <a:p>
            <a:pPr lvl="1" eaLnBrk="1" hangingPunct="1"/>
            <a:r>
              <a:rPr lang="en-US" sz="2400" dirty="0" smtClean="0"/>
              <a:t>Plotting intensity as a function of position gives a signal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352800" y="2362200"/>
          <a:ext cx="5018087" cy="1892300"/>
        </p:xfrm>
        <a:graphic>
          <a:graphicData uri="http://schemas.openxmlformats.org/presentationml/2006/ole">
            <p:oleObj spid="_x0000_s235522" name="Photo Editor Photo" r:id="rId6" imgW="5885714" imgH="2219635" progId="">
              <p:embed/>
            </p:oleObj>
          </a:graphicData>
        </a:graphic>
      </p:graphicFrame>
      <p:graphicFrame>
        <p:nvGraphicFramePr>
          <p:cNvPr id="529413" name="Object 3"/>
          <p:cNvGraphicFramePr>
            <a:graphicFrameLocks noChangeAspect="1"/>
          </p:cNvGraphicFramePr>
          <p:nvPr/>
        </p:nvGraphicFramePr>
        <p:xfrm>
          <a:off x="3352800" y="4267200"/>
          <a:ext cx="5037137" cy="1727200"/>
        </p:xfrm>
        <a:graphic>
          <a:graphicData uri="http://schemas.openxmlformats.org/presentationml/2006/ole">
            <p:oleObj spid="_x0000_s235523" name="Photo Editor Photo" r:id="rId7" imgW="5915851" imgH="2029108" progId="">
              <p:embed/>
            </p:oleObj>
          </a:graphicData>
        </a:graphic>
      </p:graphicFrame>
      <p:pic>
        <p:nvPicPr>
          <p:cNvPr id="717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4600" y="3048000"/>
            <a:ext cx="65087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33600" y="4800600"/>
            <a:ext cx="987425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416" name="Rectangle 8"/>
          <p:cNvSpPr>
            <a:spLocks noChangeArrowheads="1"/>
          </p:cNvSpPr>
          <p:nvPr/>
        </p:nvSpPr>
        <p:spPr bwMode="auto">
          <a:xfrm>
            <a:off x="0" y="35814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7239000" y="62484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</a:t>
            </a:r>
            <a:r>
              <a:rPr lang="en-US" sz="1200" b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Steve </a:t>
            </a: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96012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Sequential connected components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 cstate="print"/>
          <a:srcRect l="17917" t="21880" r="20000" b="8376"/>
          <a:stretch>
            <a:fillRect/>
          </a:stretch>
        </p:blipFill>
        <p:spPr bwMode="auto">
          <a:xfrm>
            <a:off x="381000" y="1095375"/>
            <a:ext cx="83058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4876800" y="5029200"/>
            <a:ext cx="4191000" cy="175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4953000" y="3575050"/>
            <a:ext cx="41910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75563" y="5072063"/>
            <a:ext cx="1544637" cy="175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75275" y="6386513"/>
            <a:ext cx="3768725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5240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28194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7848600" y="990600"/>
            <a:ext cx="28194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7848600" y="2514600"/>
            <a:ext cx="28194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96012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Sequential connected components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 cstate="print"/>
          <a:srcRect l="17917" t="21880" r="20000" b="8376"/>
          <a:stretch>
            <a:fillRect/>
          </a:stretch>
        </p:blipFill>
        <p:spPr bwMode="auto">
          <a:xfrm>
            <a:off x="381000" y="1095375"/>
            <a:ext cx="83058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7772400" y="3575050"/>
            <a:ext cx="1524000" cy="1377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41148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876800" y="4876800"/>
            <a:ext cx="2895600" cy="1377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5638800" y="6284913"/>
            <a:ext cx="2895600" cy="5730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7696200" y="5181600"/>
            <a:ext cx="25146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53340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4" grpId="0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3" cstate="print"/>
          <a:srcRect l="17084" t="22604" r="19167" b="7692"/>
          <a:stretch>
            <a:fillRect/>
          </a:stretch>
        </p:blipFill>
        <p:spPr bwMode="auto">
          <a:xfrm>
            <a:off x="76200" y="990600"/>
            <a:ext cx="8920163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609600" y="-152400"/>
            <a:ext cx="96012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Sequential connected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Connected components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 l="21666" t="32964" r="17917" b="12521"/>
          <a:stretch>
            <a:fillRect/>
          </a:stretch>
        </p:blipFill>
        <p:spPr bwMode="auto">
          <a:xfrm>
            <a:off x="457200" y="1143000"/>
            <a:ext cx="85344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0" y="6276201"/>
            <a:ext cx="2667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</a:t>
            </a:r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credit: 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</a:t>
            </a:r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inar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Duygulu</a:t>
            </a:r>
            <a:endParaRPr lang="en-US" sz="1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sz="4000" dirty="0" smtClean="0"/>
              <a:t>Region properties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46088" y="1201738"/>
            <a:ext cx="8229600" cy="2409825"/>
          </a:xfrm>
        </p:spPr>
        <p:txBody>
          <a:bodyPr/>
          <a:lstStyle/>
          <a:p>
            <a:r>
              <a:rPr lang="en-US" sz="2800" dirty="0" smtClean="0"/>
              <a:t>Given connected components, can compute simple features per blob, such as:</a:t>
            </a:r>
          </a:p>
          <a:p>
            <a:pPr lvl="1"/>
            <a:r>
              <a:rPr lang="en-US" sz="2000" dirty="0" smtClean="0"/>
              <a:t>Area (num pixels in the region)</a:t>
            </a:r>
          </a:p>
          <a:p>
            <a:pPr lvl="1"/>
            <a:r>
              <a:rPr lang="en-US" sz="2000" dirty="0" err="1" smtClean="0"/>
              <a:t>Centroid</a:t>
            </a:r>
            <a:r>
              <a:rPr lang="en-US" sz="2000" dirty="0" smtClean="0"/>
              <a:t> (average x and y position of pixels in the region)</a:t>
            </a:r>
          </a:p>
          <a:p>
            <a:pPr lvl="1"/>
            <a:r>
              <a:rPr lang="en-US" sz="2000" dirty="0" smtClean="0"/>
              <a:t>Bounding box (min and max coordinates)</a:t>
            </a:r>
          </a:p>
          <a:p>
            <a:pPr lvl="1"/>
            <a:r>
              <a:rPr lang="en-US" sz="2000" dirty="0" smtClean="0"/>
              <a:t>Circularity (ratio of mean dist. to </a:t>
            </a:r>
            <a:r>
              <a:rPr lang="en-US" sz="2000" dirty="0" err="1" smtClean="0"/>
              <a:t>centroid</a:t>
            </a:r>
            <a:r>
              <a:rPr lang="en-US" sz="2000" dirty="0" smtClean="0"/>
              <a:t> over std)</a:t>
            </a:r>
          </a:p>
        </p:txBody>
      </p:sp>
      <p:grpSp>
        <p:nvGrpSpPr>
          <p:cNvPr id="2" name="Group 35"/>
          <p:cNvGrpSpPr>
            <a:grpSpLocks noChangeAspect="1"/>
          </p:cNvGrpSpPr>
          <p:nvPr/>
        </p:nvGrpSpPr>
        <p:grpSpPr bwMode="auto">
          <a:xfrm>
            <a:off x="3367088" y="3976688"/>
            <a:ext cx="2506662" cy="1971675"/>
            <a:chOff x="2819376" y="3903669"/>
            <a:chExt cx="3249657" cy="2555910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819376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9" name="Picture 3" descr="beatles_mask.jpg"/>
              <p:cNvPicPr>
                <a:picLocks noChangeAspect="1"/>
              </p:cNvPicPr>
              <p:nvPr/>
            </p:nvPicPr>
            <p:blipFill>
              <a:blip r:embed="rId3" cstate="print"/>
              <a:srcRect l="12402" t="7295" r="9576" b="11130"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90" name="Rectangle 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91" name="Rectangle 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92" name="Rectangle 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6585" name="Oval 8"/>
            <p:cNvSpPr>
              <a:spLocks noChangeArrowheads="1"/>
            </p:cNvSpPr>
            <p:nvPr/>
          </p:nvSpPr>
          <p:spPr bwMode="auto">
            <a:xfrm>
              <a:off x="3586149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86" name="Oval 9"/>
            <p:cNvSpPr>
              <a:spLocks noChangeArrowheads="1"/>
            </p:cNvSpPr>
            <p:nvPr/>
          </p:nvSpPr>
          <p:spPr bwMode="auto">
            <a:xfrm>
              <a:off x="3805228" y="572931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87" name="Oval 10"/>
            <p:cNvSpPr>
              <a:spLocks noChangeArrowheads="1"/>
            </p:cNvSpPr>
            <p:nvPr/>
          </p:nvSpPr>
          <p:spPr bwMode="auto">
            <a:xfrm>
              <a:off x="4425948" y="4268799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88" name="Oval 11"/>
            <p:cNvSpPr>
              <a:spLocks noChangeArrowheads="1"/>
            </p:cNvSpPr>
            <p:nvPr/>
          </p:nvSpPr>
          <p:spPr bwMode="auto">
            <a:xfrm>
              <a:off x="5375286" y="4743468"/>
              <a:ext cx="146051" cy="1460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4" name="Group 25"/>
          <p:cNvGrpSpPr>
            <a:grpSpLocks noChangeAspect="1"/>
          </p:cNvGrpSpPr>
          <p:nvPr/>
        </p:nvGrpSpPr>
        <p:grpSpPr bwMode="auto">
          <a:xfrm>
            <a:off x="6361113" y="3976688"/>
            <a:ext cx="2506662" cy="1971675"/>
            <a:chOff x="6215085" y="3903669"/>
            <a:chExt cx="3249657" cy="2555910"/>
          </a:xfrm>
        </p:grpSpPr>
        <p:grpSp>
          <p:nvGrpSpPr>
            <p:cNvPr id="5" name="Group 12"/>
            <p:cNvGrpSpPr>
              <a:grpSpLocks/>
            </p:cNvGrpSpPr>
            <p:nvPr/>
          </p:nvGrpSpPr>
          <p:grpSpPr bwMode="auto">
            <a:xfrm>
              <a:off x="6215085" y="3903669"/>
              <a:ext cx="3249657" cy="2555910"/>
              <a:chOff x="811161" y="4159260"/>
              <a:chExt cx="2455870" cy="1862163"/>
            </a:xfrm>
          </p:grpSpPr>
          <p:pic>
            <p:nvPicPr>
              <p:cNvPr id="66580" name="Picture 13" descr="beatles_mask.jpg"/>
              <p:cNvPicPr>
                <a:picLocks noChangeAspect="1"/>
              </p:cNvPicPr>
              <p:nvPr/>
            </p:nvPicPr>
            <p:blipFill>
              <a:blip r:embed="rId3" cstate="print"/>
              <a:srcRect l="12402" t="7295" r="9576" b="11130"/>
              <a:stretch>
                <a:fillRect/>
              </a:stretch>
            </p:blipFill>
            <p:spPr bwMode="auto">
              <a:xfrm>
                <a:off x="811161" y="4159260"/>
                <a:ext cx="2455870" cy="1862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6581" name="Rectangle 14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82" name="Rectangle 15"/>
              <p:cNvSpPr>
                <a:spLocks noChangeArrowheads="1"/>
              </p:cNvSpPr>
              <p:nvPr/>
            </p:nvSpPr>
            <p:spPr bwMode="auto">
              <a:xfrm>
                <a:off x="2308194" y="4341825"/>
                <a:ext cx="219078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6583" name="Rectangle 16"/>
              <p:cNvSpPr>
                <a:spLocks noChangeArrowheads="1"/>
              </p:cNvSpPr>
              <p:nvPr/>
            </p:nvSpPr>
            <p:spPr bwMode="auto">
              <a:xfrm>
                <a:off x="1979577" y="4853007"/>
                <a:ext cx="474669" cy="438156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66576" name="Rectangle 21"/>
            <p:cNvSpPr>
              <a:spLocks noChangeArrowheads="1"/>
            </p:cNvSpPr>
            <p:nvPr/>
          </p:nvSpPr>
          <p:spPr bwMode="auto">
            <a:xfrm>
              <a:off x="6689754" y="4268799"/>
              <a:ext cx="693747" cy="949338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7" name="Rectangle 22"/>
            <p:cNvSpPr>
              <a:spLocks noChangeArrowheads="1"/>
            </p:cNvSpPr>
            <p:nvPr/>
          </p:nvSpPr>
          <p:spPr bwMode="auto">
            <a:xfrm>
              <a:off x="6872319" y="5254650"/>
              <a:ext cx="766773" cy="1022364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8" name="Rectangle 23"/>
            <p:cNvSpPr>
              <a:spLocks noChangeArrowheads="1"/>
            </p:cNvSpPr>
            <p:nvPr/>
          </p:nvSpPr>
          <p:spPr bwMode="auto">
            <a:xfrm>
              <a:off x="7602579" y="3903669"/>
              <a:ext cx="584209" cy="803286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9" name="Rectangle 24"/>
            <p:cNvSpPr>
              <a:spLocks noChangeArrowheads="1"/>
            </p:cNvSpPr>
            <p:nvPr/>
          </p:nvSpPr>
          <p:spPr bwMode="auto">
            <a:xfrm>
              <a:off x="8515403" y="4232286"/>
              <a:ext cx="766774" cy="1095390"/>
            </a:xfrm>
            <a:prstGeom prst="rect">
              <a:avLst/>
            </a:prstGeom>
            <a:noFill/>
            <a:ln w="2857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09575" y="3976688"/>
            <a:ext cx="2227263" cy="1935162"/>
            <a:chOff x="811161" y="4159260"/>
            <a:chExt cx="2455870" cy="1862163"/>
          </a:xfrm>
        </p:grpSpPr>
        <p:pic>
          <p:nvPicPr>
            <p:cNvPr id="66571" name="Picture 27" descr="beatles_mask.jpg"/>
            <p:cNvPicPr>
              <a:picLocks noChangeAspect="1"/>
            </p:cNvPicPr>
            <p:nvPr/>
          </p:nvPicPr>
          <p:blipFill>
            <a:blip r:embed="rId3" cstate="print"/>
            <a:srcRect l="12402" t="7295" r="9576" b="11130"/>
            <a:stretch>
              <a:fillRect/>
            </a:stretch>
          </p:blipFill>
          <p:spPr bwMode="auto">
            <a:xfrm>
              <a:off x="811161" y="4159260"/>
              <a:ext cx="2455870" cy="186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2" name="Rectangle 28"/>
            <p:cNvSpPr>
              <a:spLocks noChangeArrowheads="1"/>
            </p:cNvSpPr>
            <p:nvPr/>
          </p:nvSpPr>
          <p:spPr bwMode="auto">
            <a:xfrm>
              <a:off x="1723986" y="4597416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3" name="Rectangle 29"/>
            <p:cNvSpPr>
              <a:spLocks noChangeArrowheads="1"/>
            </p:cNvSpPr>
            <p:nvPr/>
          </p:nvSpPr>
          <p:spPr bwMode="auto">
            <a:xfrm>
              <a:off x="2308194" y="4341825"/>
              <a:ext cx="219078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6574" name="Rectangle 30"/>
            <p:cNvSpPr>
              <a:spLocks noChangeArrowheads="1"/>
            </p:cNvSpPr>
            <p:nvPr/>
          </p:nvSpPr>
          <p:spPr bwMode="auto">
            <a:xfrm>
              <a:off x="1979577" y="4853007"/>
              <a:ext cx="474669" cy="438156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66567" name="TextBox 36"/>
          <p:cNvSpPr txBox="1">
            <a:spLocks noChangeArrowheads="1"/>
          </p:cNvSpPr>
          <p:nvPr/>
        </p:nvSpPr>
        <p:spPr bwMode="auto">
          <a:xfrm>
            <a:off x="774700" y="6203950"/>
            <a:ext cx="1058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A1=200</a:t>
            </a:r>
          </a:p>
        </p:txBody>
      </p:sp>
      <p:sp>
        <p:nvSpPr>
          <p:cNvPr id="66568" name="TextBox 37"/>
          <p:cNvSpPr txBox="1">
            <a:spLocks noChangeArrowheads="1"/>
          </p:cNvSpPr>
          <p:nvPr/>
        </p:nvSpPr>
        <p:spPr bwMode="auto">
          <a:xfrm>
            <a:off x="1906588" y="5911850"/>
            <a:ext cx="10588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A2=170</a:t>
            </a:r>
          </a:p>
        </p:txBody>
      </p:sp>
      <p:cxnSp>
        <p:nvCxnSpPr>
          <p:cNvPr id="66569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830263" y="5930900"/>
            <a:ext cx="546100" cy="7302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66570" name="Straight Arrow Connector 41"/>
          <p:cNvCxnSpPr>
            <a:cxnSpLocks noChangeShapeType="1"/>
          </p:cNvCxnSpPr>
          <p:nvPr/>
        </p:nvCxnSpPr>
        <p:spPr bwMode="auto">
          <a:xfrm rot="16200000" flipV="1">
            <a:off x="1285875" y="5035550"/>
            <a:ext cx="1387475" cy="5111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33" name="TextBox 32"/>
          <p:cNvSpPr txBox="1"/>
          <p:nvPr/>
        </p:nvSpPr>
        <p:spPr>
          <a:xfrm>
            <a:off x="7086600" y="6324600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8229600" cy="1143000"/>
          </a:xfrm>
        </p:spPr>
        <p:txBody>
          <a:bodyPr/>
          <a:lstStyle/>
          <a:p>
            <a:r>
              <a:rPr lang="en-US" sz="4000" dirty="0" smtClean="0"/>
              <a:t>Binary image analysis: (recap)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 the image into binary form </a:t>
            </a:r>
          </a:p>
          <a:p>
            <a:pPr lvl="1">
              <a:spcAft>
                <a:spcPts val="600"/>
              </a:spcAft>
            </a:pPr>
            <a:r>
              <a:rPr lang="en-US" sz="2400" dirty="0" err="1" smtClean="0">
                <a:ea typeface="+mn-ea"/>
                <a:cs typeface="+mn-cs"/>
              </a:rPr>
              <a:t>Thresholding</a:t>
            </a:r>
            <a:endParaRPr lang="en-US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 smtClean="0"/>
              <a:t>Clean up the </a:t>
            </a:r>
            <a:r>
              <a:rPr lang="en-US" sz="2800" dirty="0" err="1" smtClean="0"/>
              <a:t>thresholded</a:t>
            </a:r>
            <a:r>
              <a:rPr lang="en-US" sz="2800" dirty="0" smtClean="0"/>
              <a:t> image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Morphological operators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 separate blobs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ea typeface="+mn-ea"/>
                <a:cs typeface="+mn-cs"/>
              </a:rPr>
              <a:t>Connected components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Describe the blobs with region properties</a:t>
            </a:r>
            <a:endParaRPr lang="en-US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 l="17084" t="84360" r="16667" b="11111"/>
          <a:stretch>
            <a:fillRect/>
          </a:stretch>
        </p:blipFill>
        <p:spPr bwMode="auto">
          <a:xfrm>
            <a:off x="1644650" y="6019800"/>
            <a:ext cx="6280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5" name="Title 1"/>
          <p:cNvSpPr>
            <a:spLocks noGrp="1"/>
          </p:cNvSpPr>
          <p:nvPr>
            <p:ph type="title"/>
          </p:nvPr>
        </p:nvSpPr>
        <p:spPr>
          <a:xfrm>
            <a:off x="7620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 : segmentation of a liver</a:t>
            </a:r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3" cstate="print"/>
          <a:srcRect l="17084" t="35556" r="16667" b="19147"/>
          <a:stretch>
            <a:fillRect/>
          </a:stretch>
        </p:blipFill>
        <p:spPr bwMode="auto">
          <a:xfrm>
            <a:off x="153988" y="1858963"/>
            <a:ext cx="8763000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7" name="TextBox 4"/>
          <p:cNvSpPr txBox="1">
            <a:spLocks noChangeArrowheads="1"/>
          </p:cNvSpPr>
          <p:nvPr/>
        </p:nvSpPr>
        <p:spPr bwMode="auto">
          <a:xfrm>
            <a:off x="0" y="6276975"/>
            <a:ext cx="2362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Slide credit: Li </a:t>
            </a:r>
            <a:r>
              <a:rPr lang="en-US" sz="1200" b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Shen</a:t>
            </a:r>
            <a:endParaRPr lang="en-US" sz="12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5238" name="Rectangle 5"/>
          <p:cNvSpPr>
            <a:spLocks noChangeArrowheads="1"/>
          </p:cNvSpPr>
          <p:nvPr/>
        </p:nvSpPr>
        <p:spPr bwMode="auto">
          <a:xfrm>
            <a:off x="6288504" y="3611563"/>
            <a:ext cx="2626896" cy="187483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9144000" cy="1143000"/>
          </a:xfrm>
        </p:spPr>
        <p:txBody>
          <a:bodyPr/>
          <a:lstStyle/>
          <a:p>
            <a:r>
              <a:rPr lang="en-US" sz="3200" dirty="0" smtClean="0"/>
              <a:t>Example:</a:t>
            </a:r>
            <a:br>
              <a:rPr lang="en-US" sz="3200" dirty="0" smtClean="0"/>
            </a:br>
            <a:r>
              <a:rPr lang="en-US" sz="3200" dirty="0" err="1" smtClean="0"/>
              <a:t>Bg</a:t>
            </a:r>
            <a:r>
              <a:rPr lang="en-US" sz="3200" dirty="0" smtClean="0"/>
              <a:t> subtraction + blob detection</a:t>
            </a:r>
          </a:p>
        </p:txBody>
      </p:sp>
      <p:pic>
        <p:nvPicPr>
          <p:cNvPr id="96260" name="Picture 6" descr="gray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713" y="1295400"/>
            <a:ext cx="1225550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1" name="Picture 7" descr="gray0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43113" y="1295400"/>
            <a:ext cx="1225550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2" name="Picture 8" descr="gray0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19513" y="1295400"/>
            <a:ext cx="1225550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3" name="Picture 9" descr="gray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913" y="1295400"/>
            <a:ext cx="1225550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4" name="Picture 10" descr="gray0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1363" y="1295400"/>
            <a:ext cx="1225550" cy="163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5" name="TextBox 10"/>
          <p:cNvSpPr txBox="1">
            <a:spLocks noChangeArrowheads="1"/>
          </p:cNvSpPr>
          <p:nvPr/>
        </p:nvSpPr>
        <p:spPr bwMode="auto">
          <a:xfrm>
            <a:off x="8405813" y="2073275"/>
            <a:ext cx="912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…</a:t>
            </a:r>
          </a:p>
        </p:txBody>
      </p:sp>
      <p:pic>
        <p:nvPicPr>
          <p:cNvPr id="11" name="silMovie.avi">
            <a:hlinkClick r:id="" action="ppaction://media"/>
          </p:cNvPr>
          <p:cNvPicPr/>
          <p:nvPr>
            <a:videoFile r:link="rId1"/>
          </p:nvPr>
        </p:nvPicPr>
        <p:blipFill>
          <a:blip r:embed="rId9" cstate="print"/>
          <a:stretch>
            <a:fillRect/>
          </a:stretch>
        </p:blipFill>
        <p:spPr>
          <a:xfrm>
            <a:off x="2971800" y="2895600"/>
            <a:ext cx="2952750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/>
          <p:cNvSpPr>
            <a:spLocks noChangeArrowheads="1"/>
          </p:cNvSpPr>
          <p:nvPr/>
        </p:nvSpPr>
        <p:spPr bwMode="auto">
          <a:xfrm>
            <a:off x="1687513" y="5334000"/>
            <a:ext cx="60690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University of Southern California</a:t>
            </a:r>
          </a:p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http://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iris.usc.edu/~icohen/projects/vace/detection.htm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838200" y="-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Example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: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/>
            </a:r>
            <a:br>
              <a:rPr lang="en-US" sz="3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</a:br>
            <a:r>
              <a:rPr lang="en-US" sz="32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Bg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subtraction + blob detection</a:t>
            </a:r>
          </a:p>
        </p:txBody>
      </p:sp>
      <p:pic>
        <p:nvPicPr>
          <p:cNvPr id="7" name="s00.mpg">
            <a:hlinkClick r:id="" action="ppaction://media"/>
          </p:cNvPr>
          <p:cNvPicPr/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048000" y="205740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Binary images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65225"/>
            <a:ext cx="8229600" cy="48006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Pros</a:t>
            </a:r>
          </a:p>
          <a:p>
            <a:pPr lvl="1" eaLnBrk="1" hangingPunct="1"/>
            <a:r>
              <a:rPr lang="en-US" sz="2400" dirty="0" smtClean="0"/>
              <a:t>Can be fast to compute, easy to store</a:t>
            </a:r>
          </a:p>
          <a:p>
            <a:pPr lvl="1" eaLnBrk="1" hangingPunct="1"/>
            <a:r>
              <a:rPr lang="en-US" sz="2400" dirty="0" smtClean="0"/>
              <a:t>Simple processing techniques available</a:t>
            </a:r>
          </a:p>
          <a:p>
            <a:pPr lvl="1" eaLnBrk="1" hangingPunct="1"/>
            <a:r>
              <a:rPr lang="en-US" sz="2400" dirty="0" smtClean="0"/>
              <a:t>Lead to some useful compact shape descriptors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Cons</a:t>
            </a:r>
          </a:p>
          <a:p>
            <a:pPr lvl="1" eaLnBrk="1" hangingPunct="1"/>
            <a:r>
              <a:rPr lang="en-US" sz="2400" dirty="0" smtClean="0"/>
              <a:t>Hard to get “clean” silhouettes</a:t>
            </a:r>
          </a:p>
          <a:p>
            <a:pPr lvl="1" eaLnBrk="1" hangingPunct="1"/>
            <a:r>
              <a:rPr lang="en-US" sz="2400" dirty="0" smtClean="0"/>
              <a:t>Noise common in realistic scenarios</a:t>
            </a:r>
          </a:p>
          <a:p>
            <a:pPr lvl="1" eaLnBrk="1" hangingPunct="1"/>
            <a:r>
              <a:rPr lang="en-US" sz="2400" dirty="0" smtClean="0"/>
              <a:t>Can be too coarse of a representation</a:t>
            </a:r>
          </a:p>
          <a:p>
            <a:pPr lvl="1" eaLnBrk="1" hangingPunct="1"/>
            <a:r>
              <a:rPr lang="en-US" sz="2400" dirty="0" smtClean="0"/>
              <a:t>Not 3d</a:t>
            </a:r>
          </a:p>
          <a:p>
            <a:pPr lvl="1" eaLnBrk="1" hangingPunct="1"/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86600" y="6276201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533400" y="61722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Solution:  smooth first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192338" y="914400"/>
          <a:ext cx="6418262" cy="5286375"/>
        </p:xfrm>
        <a:graphic>
          <a:graphicData uri="http://schemas.openxmlformats.org/presentationml/2006/ole">
            <p:oleObj spid="_x0000_s236546" name="Photo Editor Photo" r:id="rId9" imgW="6419048" imgH="5285714" progId="">
              <p:embed/>
            </p:oleObj>
          </a:graphicData>
        </a:graphic>
      </p:graphicFrame>
      <p:pic>
        <p:nvPicPr>
          <p:cNvPr id="8197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66800" y="4027488"/>
            <a:ext cx="68580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9775" y="5180013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33500" y="1601788"/>
            <a:ext cx="1730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328738" y="2840038"/>
            <a:ext cx="173037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581400" y="6172200"/>
            <a:ext cx="3475038" cy="460375"/>
            <a:chOff x="2256" y="3888"/>
            <a:chExt cx="2189" cy="290"/>
          </a:xfrm>
        </p:grpSpPr>
        <p:pic>
          <p:nvPicPr>
            <p:cNvPr id="8202" name="Picture 1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600" y="3888"/>
              <a:ext cx="845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3" name="Rectangle 11"/>
            <p:cNvSpPr>
              <a:spLocks noChangeArrowheads="1"/>
            </p:cNvSpPr>
            <p:nvPr/>
          </p:nvSpPr>
          <p:spPr bwMode="auto">
            <a:xfrm>
              <a:off x="2256" y="3888"/>
              <a:ext cx="17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rPr>
                <a:t>Look for peaks in </a:t>
              </a:r>
              <a:endPara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362200" y="3429000"/>
            <a:ext cx="6324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4876800"/>
            <a:ext cx="86868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1000" y="3581400"/>
            <a:ext cx="8686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13" grpId="0" animBg="1"/>
      <p:bldP spid="1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446088" y="-152401"/>
            <a:ext cx="8229600" cy="1143001"/>
          </a:xfrm>
        </p:spPr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5"/>
            <a:ext cx="3932238" cy="4525963"/>
          </a:xfrm>
        </p:spPr>
        <p:txBody>
          <a:bodyPr/>
          <a:lstStyle/>
          <a:p>
            <a:r>
              <a:rPr lang="en-US" smtClean="0"/>
              <a:t>Operations, tools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r>
              <a:rPr lang="en-US" smtClean="0"/>
              <a:t>Features, representations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462463" y="4114800"/>
            <a:ext cx="2811462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Edges, gradients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Blobs/regions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Local </a:t>
            </a: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patterns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Textures (next</a:t>
            </a:r>
            <a:r>
              <a:rPr lang="en-US" sz="2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fontAlgn="base">
              <a:spcBef>
                <a:spcPct val="0"/>
              </a:spcBef>
              <a:spcAft>
                <a:spcPts val="800"/>
              </a:spcAft>
            </a:pP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</a:rPr>
              <a:t>Color distributions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endParaRPr lang="en-US" sz="2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endParaRPr lang="en-US" sz="2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9333" name="TextBox 4"/>
          <p:cNvSpPr txBox="1">
            <a:spLocks noChangeArrowheads="1"/>
          </p:cNvSpPr>
          <p:nvPr/>
        </p:nvSpPr>
        <p:spPr bwMode="auto">
          <a:xfrm>
            <a:off x="4491038" y="1019175"/>
            <a:ext cx="4425950" cy="263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Derivative filters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Smoothing, morphology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sz="2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Connected components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Matched filters</a:t>
            </a:r>
          </a:p>
          <a:p>
            <a:pPr algn="l" rtl="0" fontAlgn="base">
              <a:spcBef>
                <a:spcPct val="0"/>
              </a:spcBef>
              <a:spcAft>
                <a:spcPts val="80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Histograms</a:t>
            </a:r>
          </a:p>
        </p:txBody>
      </p:sp>
      <p:cxnSp>
        <p:nvCxnSpPr>
          <p:cNvPr id="99334" name="Straight Connector 6"/>
          <p:cNvCxnSpPr>
            <a:cxnSpLocks noChangeShapeType="1"/>
          </p:cNvCxnSpPr>
          <p:nvPr/>
        </p:nvCxnSpPr>
        <p:spPr bwMode="auto">
          <a:xfrm>
            <a:off x="-101600" y="3721100"/>
            <a:ext cx="9383713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Down Arrow 7"/>
          <p:cNvSpPr>
            <a:spLocks noChangeArrowheads="1"/>
          </p:cNvSpPr>
          <p:nvPr/>
        </p:nvSpPr>
        <p:spPr bwMode="auto">
          <a:xfrm>
            <a:off x="4783138" y="3648075"/>
            <a:ext cx="182562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" name="Down Arrow 8"/>
          <p:cNvSpPr>
            <a:spLocks noChangeArrowheads="1"/>
          </p:cNvSpPr>
          <p:nvPr/>
        </p:nvSpPr>
        <p:spPr bwMode="auto">
          <a:xfrm>
            <a:off x="5038725" y="3648075"/>
            <a:ext cx="182563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Down Arrow 9"/>
          <p:cNvSpPr>
            <a:spLocks noChangeArrowheads="1"/>
          </p:cNvSpPr>
          <p:nvPr/>
        </p:nvSpPr>
        <p:spPr bwMode="auto">
          <a:xfrm>
            <a:off x="5294313" y="3648075"/>
            <a:ext cx="182562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" name="Down Arrow 11"/>
          <p:cNvSpPr>
            <a:spLocks noChangeArrowheads="1"/>
          </p:cNvSpPr>
          <p:nvPr/>
        </p:nvSpPr>
        <p:spPr bwMode="auto">
          <a:xfrm>
            <a:off x="5549900" y="3648075"/>
            <a:ext cx="182563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" name="Down Arrow 12"/>
          <p:cNvSpPr>
            <a:spLocks noChangeArrowheads="1"/>
          </p:cNvSpPr>
          <p:nvPr/>
        </p:nvSpPr>
        <p:spPr bwMode="auto">
          <a:xfrm>
            <a:off x="5805488" y="3648075"/>
            <a:ext cx="182562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Down Arrow 13"/>
          <p:cNvSpPr>
            <a:spLocks noChangeArrowheads="1"/>
          </p:cNvSpPr>
          <p:nvPr/>
        </p:nvSpPr>
        <p:spPr bwMode="auto">
          <a:xfrm>
            <a:off x="6061075" y="3648075"/>
            <a:ext cx="182563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Down Arrow 14"/>
          <p:cNvSpPr>
            <a:spLocks noChangeArrowheads="1"/>
          </p:cNvSpPr>
          <p:nvPr/>
        </p:nvSpPr>
        <p:spPr bwMode="auto">
          <a:xfrm>
            <a:off x="6353175" y="3648075"/>
            <a:ext cx="182563" cy="3651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201988" y="1676400"/>
          <a:ext cx="5713412" cy="4614863"/>
        </p:xfrm>
        <a:graphic>
          <a:graphicData uri="http://schemas.openxmlformats.org/presentationml/2006/ole">
            <p:oleObj spid="_x0000_s237570" name="Photo Editor Photo" r:id="rId8" imgW="6001588" imgH="4847619" progId="">
              <p:embed/>
            </p:oleObj>
          </a:graphicData>
        </a:graphic>
      </p:graphicFrame>
      <p:sp>
        <p:nvSpPr>
          <p:cNvPr id="921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Derivative theorem of convolution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71600"/>
            <a:ext cx="2743200" cy="533400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Differentiation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property of </a:t>
            </a:r>
          </a:p>
          <a:p>
            <a:pPr eaLnBrk="1" hangingPunct="1">
              <a:buFontTx/>
              <a:buNone/>
            </a:pPr>
            <a:r>
              <a:rPr lang="en-US" dirty="0" smtClean="0"/>
              <a:t>convolution.</a:t>
            </a:r>
            <a:endParaRPr lang="en-US" i="1" dirty="0" smtClean="0"/>
          </a:p>
        </p:txBody>
      </p:sp>
      <p:pic>
        <p:nvPicPr>
          <p:cNvPr id="9221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97175" y="990600"/>
            <a:ext cx="32226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73312" y="2514600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87575" y="3886200"/>
            <a:ext cx="5413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82762" y="5410200"/>
            <a:ext cx="1341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0" y="63246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</a:t>
            </a:r>
            <a:r>
              <a:rPr lang="en-US" sz="1200" b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Steve </a:t>
            </a: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320676" y="1484309"/>
            <a:ext cx="9388476" cy="2114554"/>
            <a:chOff x="0" y="1515"/>
            <a:chExt cx="5296" cy="1257"/>
          </a:xfrm>
        </p:grpSpPr>
        <p:graphicFrame>
          <p:nvGraphicFramePr>
            <p:cNvPr id="10243" name="Object 3"/>
            <p:cNvGraphicFramePr>
              <a:graphicFrameLocks noChangeAspect="1"/>
            </p:cNvGraphicFramePr>
            <p:nvPr/>
          </p:nvGraphicFramePr>
          <p:xfrm>
            <a:off x="3511" y="2019"/>
            <a:ext cx="1785" cy="522"/>
          </p:xfrm>
          <a:graphic>
            <a:graphicData uri="http://schemas.openxmlformats.org/presentationml/2006/ole">
              <p:oleObj spid="_x0000_s238595" name="Equation" r:id="rId4" imgW="736560" imgH="215640" progId="Equation.3">
                <p:embed/>
              </p:oleObj>
            </a:graphicData>
          </a:graphic>
        </p:graphicFrame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0" y="1775"/>
              <a:ext cx="3637" cy="997"/>
              <a:chOff x="-49" y="1821"/>
              <a:chExt cx="3637" cy="997"/>
            </a:xfrm>
          </p:grpSpPr>
          <p:graphicFrame>
            <p:nvGraphicFramePr>
              <p:cNvPr id="10244" name="Object 4"/>
              <p:cNvGraphicFramePr>
                <a:graphicFrameLocks noChangeAspect="1"/>
              </p:cNvGraphicFramePr>
              <p:nvPr/>
            </p:nvGraphicFramePr>
            <p:xfrm>
              <a:off x="-49" y="1821"/>
              <a:ext cx="3351" cy="997"/>
            </p:xfrm>
            <a:graphic>
              <a:graphicData uri="http://schemas.openxmlformats.org/presentationml/2006/ole">
                <p:oleObj spid="_x0000_s238596" name="Equation" r:id="rId5" imgW="723600" imgH="215640" progId="Equation.3">
                  <p:embed/>
                </p:oleObj>
              </a:graphicData>
            </a:graphic>
          </p:graphicFrame>
          <p:sp>
            <p:nvSpPr>
              <p:cNvPr id="10252" name="Rectangle 8"/>
              <p:cNvSpPr>
                <a:spLocks noChangeArrowheads="1"/>
              </p:cNvSpPr>
              <p:nvPr/>
            </p:nvSpPr>
            <p:spPr bwMode="auto">
              <a:xfrm>
                <a:off x="253" y="1866"/>
                <a:ext cx="3335" cy="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0.0030    0.0133    0.0219    0.0133    0.0030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0.0219    0.0983    0.1621    0.0983    0.0219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0.0133    0.0596    0.0983    0.0596    0.0133</a:t>
                </a:r>
              </a:p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rPr>
                  <a:t>    0.0030    0.0133    0.0219    0.0133    0.0030</a:t>
                </a:r>
              </a:p>
            </p:txBody>
          </p:sp>
        </p:grpSp>
        <p:sp>
          <p:nvSpPr>
            <p:cNvPr id="10250" name="Line 9"/>
            <p:cNvSpPr>
              <a:spLocks noChangeShapeType="1"/>
            </p:cNvSpPr>
            <p:nvPr/>
          </p:nvSpPr>
          <p:spPr bwMode="auto">
            <a:xfrm flipH="1">
              <a:off x="3006" y="1515"/>
              <a:ext cx="700" cy="29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251" name="Line 10"/>
            <p:cNvSpPr>
              <a:spLocks noChangeShapeType="1"/>
            </p:cNvSpPr>
            <p:nvPr/>
          </p:nvSpPr>
          <p:spPr bwMode="auto">
            <a:xfrm>
              <a:off x="4421" y="1559"/>
              <a:ext cx="195" cy="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743075" y="990600"/>
          <a:ext cx="6408738" cy="730250"/>
        </p:xfrm>
        <a:graphic>
          <a:graphicData uri="http://schemas.openxmlformats.org/presentationml/2006/ole">
            <p:oleObj spid="_x0000_s238594" name="Equation" r:id="rId6" imgW="1688760" imgH="203040" progId="Equation.3">
              <p:embed/>
            </p:oleObj>
          </a:graphicData>
        </a:graphic>
      </p:graphicFrame>
      <p:pic>
        <p:nvPicPr>
          <p:cNvPr id="1024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3657600"/>
            <a:ext cx="3213100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371600" y="-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Derivative of Gaussian filters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8229600" cy="1143000"/>
          </a:xfrm>
        </p:spPr>
        <p:txBody>
          <a:bodyPr/>
          <a:lstStyle/>
          <a:p>
            <a:r>
              <a:rPr lang="en-US" sz="3600" dirty="0" smtClean="0"/>
              <a:t>Derivative of Gaussian filters</a:t>
            </a:r>
          </a:p>
        </p:txBody>
      </p:sp>
      <p:pic>
        <p:nvPicPr>
          <p:cNvPr id="11366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43434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4196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51640" y="1109662"/>
            <a:ext cx="3429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1050925"/>
            <a:ext cx="3363913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Text Box 8"/>
          <p:cNvSpPr txBox="1">
            <a:spLocks noChangeArrowheads="1"/>
          </p:cNvSpPr>
          <p:nvPr/>
        </p:nvSpPr>
        <p:spPr bwMode="auto">
          <a:xfrm>
            <a:off x="2117725" y="3886200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x</a:t>
            </a:r>
            <a:r>
              <a:rPr lang="en-US" sz="24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13672" name="Text Box 9"/>
          <p:cNvSpPr txBox="1">
            <a:spLocks noChangeArrowheads="1"/>
          </p:cNvSpPr>
          <p:nvPr/>
        </p:nvSpPr>
        <p:spPr bwMode="auto">
          <a:xfrm>
            <a:off x="5570538" y="3886200"/>
            <a:ext cx="1592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y</a:t>
            </a:r>
            <a:r>
              <a:rPr lang="en-US" sz="24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-direction</a:t>
            </a:r>
          </a:p>
        </p:txBody>
      </p:sp>
      <p:sp>
        <p:nvSpPr>
          <p:cNvPr id="113673" name="Text Box 10"/>
          <p:cNvSpPr txBox="1">
            <a:spLocks noChangeArrowheads="1"/>
          </p:cNvSpPr>
          <p:nvPr/>
        </p:nvSpPr>
        <p:spPr bwMode="auto">
          <a:xfrm>
            <a:off x="7280275" y="6248400"/>
            <a:ext cx="30241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</a:t>
            </a:r>
            <a:r>
              <a:rPr lang="en-US" sz="1400" b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Lazebnik</a:t>
            </a:r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2D edge detection filters</a:t>
            </a:r>
          </a:p>
        </p:txBody>
      </p:sp>
      <p:graphicFrame>
        <p:nvGraphicFramePr>
          <p:cNvPr id="12290" name="Object 3"/>
          <p:cNvGraphicFramePr>
            <a:graphicFrameLocks noChangeAspect="1"/>
          </p:cNvGraphicFramePr>
          <p:nvPr/>
        </p:nvGraphicFramePr>
        <p:xfrm>
          <a:off x="304800" y="1066800"/>
          <a:ext cx="2733675" cy="1920875"/>
        </p:xfrm>
        <a:graphic>
          <a:graphicData uri="http://schemas.openxmlformats.org/presentationml/2006/ole">
            <p:oleObj spid="_x0000_s240642" name="Photo Editor Photo" r:id="rId9" imgW="4133333" imgH="2905531" progId="">
              <p:embed/>
            </p:oleObj>
          </a:graphicData>
        </a:graphic>
      </p:graphicFrame>
      <p:graphicFrame>
        <p:nvGraphicFramePr>
          <p:cNvPr id="12291" name="Object 4"/>
          <p:cNvGraphicFramePr>
            <a:graphicFrameLocks noChangeAspect="1"/>
          </p:cNvGraphicFramePr>
          <p:nvPr/>
        </p:nvGraphicFramePr>
        <p:xfrm>
          <a:off x="3200400" y="1958975"/>
          <a:ext cx="3006725" cy="1317625"/>
        </p:xfrm>
        <a:graphic>
          <a:graphicData uri="http://schemas.openxmlformats.org/presentationml/2006/ole">
            <p:oleObj spid="_x0000_s240643" name="Photo Editor Photo" r:id="rId10" imgW="6001588" imgH="2629267" progId="">
              <p:embed/>
            </p:oleObj>
          </a:graphicData>
        </a:graphic>
      </p:graphicFrame>
      <p:pic>
        <p:nvPicPr>
          <p:cNvPr id="12294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5913" y="3592513"/>
            <a:ext cx="2747962" cy="59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85800" y="4948237"/>
            <a:ext cx="7772400" cy="1223963"/>
            <a:chOff x="685800" y="4953000"/>
            <a:chExt cx="7772400" cy="1223963"/>
          </a:xfrm>
        </p:grpSpPr>
        <p:sp>
          <p:nvSpPr>
            <p:cNvPr id="12302" name="Rectangle 7"/>
            <p:cNvSpPr>
              <a:spLocks noChangeArrowheads="1"/>
            </p:cNvSpPr>
            <p:nvPr/>
          </p:nvSpPr>
          <p:spPr bwMode="auto">
            <a:xfrm>
              <a:off x="685800" y="4953000"/>
              <a:ext cx="7772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     is the </a:t>
              </a:r>
              <a:r>
                <a:rPr lang="en-US" sz="3200" kern="1200" dirty="0" err="1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Laplacian</a:t>
              </a:r>
              <a:r>
                <a:rPr lang="en-US" sz="3200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 operator:</a:t>
              </a:r>
            </a:p>
          </p:txBody>
        </p:sp>
        <p:pic>
          <p:nvPicPr>
            <p:cNvPr id="12303" name="Picture 8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246187" y="5029200"/>
              <a:ext cx="430213" cy="334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4" name="Picture 9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908300" y="5576888"/>
              <a:ext cx="2578100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091238" y="1843088"/>
            <a:ext cx="2824162" cy="3033712"/>
            <a:chOff x="3837" y="1161"/>
            <a:chExt cx="1779" cy="1911"/>
          </a:xfrm>
        </p:grpSpPr>
        <p:graphicFrame>
          <p:nvGraphicFramePr>
            <p:cNvPr id="12292" name="Object 11"/>
            <p:cNvGraphicFramePr>
              <a:graphicFrameLocks noChangeAspect="1"/>
            </p:cNvGraphicFramePr>
            <p:nvPr/>
          </p:nvGraphicFramePr>
          <p:xfrm>
            <a:off x="3978" y="1410"/>
            <a:ext cx="1638" cy="1662"/>
          </p:xfrm>
          <a:graphic>
            <a:graphicData uri="http://schemas.openxmlformats.org/presentationml/2006/ole">
              <p:oleObj spid="_x0000_s240644" name="Photo Editor Photo" r:id="rId14" imgW="2600000" imgH="2638095" progId="">
                <p:embed/>
              </p:oleObj>
            </a:graphicData>
          </a:graphic>
        </p:graphicFrame>
        <p:pic>
          <p:nvPicPr>
            <p:cNvPr id="12300" name="Picture 12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837" y="2362"/>
              <a:ext cx="763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1" name="Text Box 13"/>
            <p:cNvSpPr txBox="1">
              <a:spLocks noChangeArrowheads="1"/>
            </p:cNvSpPr>
            <p:nvPr/>
          </p:nvSpPr>
          <p:spPr bwMode="auto">
            <a:xfrm>
              <a:off x="4028" y="1161"/>
              <a:ext cx="15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Laplacian of Gaussian</a:t>
              </a:r>
            </a:p>
          </p:txBody>
        </p:sp>
      </p:grpSp>
      <p:sp>
        <p:nvSpPr>
          <p:cNvPr id="12297" name="Text Box 14"/>
          <p:cNvSpPr txBox="1">
            <a:spLocks noChangeArrowheads="1"/>
          </p:cNvSpPr>
          <p:nvPr/>
        </p:nvSpPr>
        <p:spPr bwMode="auto">
          <a:xfrm>
            <a:off x="1060450" y="3214688"/>
            <a:ext cx="1149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Gaussian</a:t>
            </a:r>
          </a:p>
        </p:txBody>
      </p:sp>
      <p:sp>
        <p:nvSpPr>
          <p:cNvPr id="12298" name="Text Box 15"/>
          <p:cNvSpPr txBox="1">
            <a:spLocks noChangeArrowheads="1"/>
          </p:cNvSpPr>
          <p:nvPr/>
        </p:nvSpPr>
        <p:spPr bwMode="auto">
          <a:xfrm>
            <a:off x="3384550" y="3214688"/>
            <a:ext cx="2444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derivative of Gaussian</a:t>
            </a:r>
          </a:p>
        </p:txBody>
      </p:sp>
      <p:pic>
        <p:nvPicPr>
          <p:cNvPr id="12299" name="Picture 16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224338" y="3649663"/>
            <a:ext cx="1187450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010400" y="62484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Steve Seitz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err="1" smtClean="0"/>
              <a:t>Laplacian</a:t>
            </a:r>
            <a:r>
              <a:rPr lang="en-US" dirty="0" smtClean="0"/>
              <a:t> of Gaussian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990600"/>
            <a:ext cx="7772400" cy="5257800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Consider  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940050" y="1447800"/>
          <a:ext cx="5822950" cy="4725988"/>
        </p:xfrm>
        <a:graphic>
          <a:graphicData uri="http://schemas.openxmlformats.org/presentationml/2006/ole">
            <p:oleObj spid="_x0000_s239618" name="Photo Editor Photo" r:id="rId8" imgW="6125430" imgH="4971429" progId="">
              <p:embed/>
            </p:oleObj>
          </a:graphicData>
        </a:graphic>
      </p:graphicFrame>
      <p:pic>
        <p:nvPicPr>
          <p:cNvPr id="11269" name="Picture 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22475" y="9842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95487" y="2016125"/>
            <a:ext cx="1730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33550" y="3306763"/>
            <a:ext cx="687387" cy="54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36675" y="4870450"/>
            <a:ext cx="14827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267200" y="3479800"/>
            <a:ext cx="244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Laplacian of Gaussian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operator</a:t>
            </a:r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533400" y="6248400"/>
            <a:ext cx="3082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Where is the edge?  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532491" name="Rectangle 11"/>
          <p:cNvSpPr>
            <a:spLocks noChangeArrowheads="1"/>
          </p:cNvSpPr>
          <p:nvPr/>
        </p:nvSpPr>
        <p:spPr bwMode="auto">
          <a:xfrm>
            <a:off x="3657600" y="6248400"/>
            <a:ext cx="4579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Zero-crossings of bottom graph</a:t>
            </a:r>
            <a:endParaRPr lang="en-US" i="1" kern="1200" dirty="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2800" y="627542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credit: Steve Seitz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4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775" y="4260850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39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0313" y="4297363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8229600" cy="1143000"/>
          </a:xfrm>
        </p:spPr>
        <p:txBody>
          <a:bodyPr/>
          <a:lstStyle/>
          <a:p>
            <a:r>
              <a:rPr lang="en-US" sz="4000" dirty="0" smtClean="0"/>
              <a:t>Smoothing with a Gaussian</a:t>
            </a:r>
          </a:p>
        </p:txBody>
      </p:sp>
      <p:sp>
        <p:nvSpPr>
          <p:cNvPr id="116741" name="Text Box 11"/>
          <p:cNvSpPr txBox="1">
            <a:spLocks noChangeArrowheads="1"/>
          </p:cNvSpPr>
          <p:nvPr/>
        </p:nvSpPr>
        <p:spPr bwMode="auto">
          <a:xfrm>
            <a:off x="482600" y="1150937"/>
            <a:ext cx="8640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Recall: parameter </a:t>
            </a:r>
            <a:r>
              <a:rPr lang="el-GR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is the “scale” / “width” / “spread” of the Gaussian kernel, and controls the amount of smoothing.</a:t>
            </a:r>
          </a:p>
        </p:txBody>
      </p:sp>
      <p:pic>
        <p:nvPicPr>
          <p:cNvPr id="116742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67550" y="4260850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3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47638" y="2471738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4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86113" y="2435225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745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435725" y="2435225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6" name="Text Box 10"/>
          <p:cNvSpPr txBox="1">
            <a:spLocks noChangeArrowheads="1"/>
          </p:cNvSpPr>
          <p:nvPr/>
        </p:nvSpPr>
        <p:spPr bwMode="auto">
          <a:xfrm>
            <a:off x="5668963" y="3092450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276201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Grauman,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>
          <a:xfrm>
            <a:off x="11430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Effect of </a:t>
            </a:r>
            <a:r>
              <a:rPr lang="el-GR" sz="4000" kern="1200" dirty="0" smtClean="0">
                <a:solidFill>
                  <a:srgbClr val="000000"/>
                </a:solidFill>
              </a:rPr>
              <a:t>σ</a:t>
            </a:r>
            <a:r>
              <a:rPr lang="en-US" sz="4000" kern="1200" dirty="0" smtClean="0">
                <a:solidFill>
                  <a:srgbClr val="000000"/>
                </a:solidFill>
              </a:rPr>
              <a:t> on derivatives</a:t>
            </a:r>
            <a:r>
              <a:rPr lang="en-US" sz="4000" dirty="0" smtClean="0"/>
              <a:t> </a:t>
            </a:r>
          </a:p>
        </p:txBody>
      </p:sp>
      <p:sp>
        <p:nvSpPr>
          <p:cNvPr id="140292" name="TextBox 10"/>
          <p:cNvSpPr txBox="1">
            <a:spLocks noChangeArrowheads="1"/>
          </p:cNvSpPr>
          <p:nvPr/>
        </p:nvSpPr>
        <p:spPr bwMode="auto">
          <a:xfrm>
            <a:off x="592138" y="4191000"/>
            <a:ext cx="83058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The apparent structures differ depending on Gaussian’s scale parameter.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Larger values: larger scale edges detected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Smaller values: finer features detected</a:t>
            </a:r>
          </a:p>
        </p:txBody>
      </p:sp>
      <p:sp>
        <p:nvSpPr>
          <p:cNvPr id="117764" name="TextBox 14"/>
          <p:cNvSpPr txBox="1">
            <a:spLocks noChangeArrowheads="1"/>
          </p:cNvSpPr>
          <p:nvPr/>
        </p:nvSpPr>
        <p:spPr bwMode="auto">
          <a:xfrm>
            <a:off x="3790950" y="3675063"/>
            <a:ext cx="3352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= 1 pixel</a:t>
            </a:r>
          </a:p>
        </p:txBody>
      </p:sp>
      <p:sp>
        <p:nvSpPr>
          <p:cNvPr id="117765" name="TextBox 15"/>
          <p:cNvSpPr txBox="1">
            <a:spLocks noChangeArrowheads="1"/>
          </p:cNvSpPr>
          <p:nvPr/>
        </p:nvSpPr>
        <p:spPr bwMode="auto">
          <a:xfrm>
            <a:off x="6942138" y="3657600"/>
            <a:ext cx="335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l-GR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σ</a:t>
            </a: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= 3 pixels</a:t>
            </a:r>
          </a:p>
        </p:txBody>
      </p:sp>
      <p:pic>
        <p:nvPicPr>
          <p:cNvPr id="12" name="Picture 11" descr="panda_more_smooth_edges_sigma2.jpg"/>
          <p:cNvPicPr>
            <a:picLocks noChangeAspect="1"/>
          </p:cNvPicPr>
          <p:nvPr/>
        </p:nvPicPr>
        <p:blipFill>
          <a:blip r:embed="rId3" cstate="print"/>
          <a:srcRect l="24356" t="13451" r="21236" b="22734"/>
          <a:stretch>
            <a:fillRect/>
          </a:stretch>
        </p:blipFill>
        <p:spPr bwMode="auto">
          <a:xfrm>
            <a:off x="6184864" y="1470803"/>
            <a:ext cx="2914650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panda_less_smooth_edges_sigma1.jpg"/>
          <p:cNvPicPr>
            <a:picLocks noChangeAspect="1"/>
          </p:cNvPicPr>
          <p:nvPr/>
        </p:nvPicPr>
        <p:blipFill>
          <a:blip r:embed="rId4" cstate="print"/>
          <a:srcRect l="23827" t="13451" r="21109" b="21819"/>
          <a:stretch>
            <a:fillRect/>
          </a:stretch>
        </p:blipFill>
        <p:spPr bwMode="auto">
          <a:xfrm>
            <a:off x="3171159" y="1447800"/>
            <a:ext cx="29829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8" name="Picture 13" descr="blurred_sigma1.jpg"/>
          <p:cNvPicPr>
            <a:picLocks noChangeAspect="1"/>
          </p:cNvPicPr>
          <p:nvPr/>
        </p:nvPicPr>
        <p:blipFill>
          <a:blip r:embed="rId5" cstate="print"/>
          <a:srcRect l="12660" t="6389" r="12981" b="12152"/>
          <a:stretch>
            <a:fillRect/>
          </a:stretch>
        </p:blipFill>
        <p:spPr bwMode="auto">
          <a:xfrm>
            <a:off x="66674" y="1447800"/>
            <a:ext cx="3057526" cy="225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86600" y="6276201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Grauman,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1" descr="tree116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7088" y="3830638"/>
            <a:ext cx="2811462" cy="220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Title 2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8229600" cy="1143000"/>
          </a:xfrm>
        </p:spPr>
        <p:txBody>
          <a:bodyPr/>
          <a:lstStyle/>
          <a:p>
            <a:r>
              <a:rPr lang="en-US" sz="4000" dirty="0" smtClean="0"/>
              <a:t>So, what scale to choose?</a:t>
            </a:r>
          </a:p>
        </p:txBody>
      </p:sp>
      <p:sp>
        <p:nvSpPr>
          <p:cNvPr id="118788" name="Content Placeholder 5"/>
          <p:cNvSpPr>
            <a:spLocks noGrp="1"/>
          </p:cNvSpPr>
          <p:nvPr>
            <p:ph idx="1"/>
          </p:nvPr>
        </p:nvSpPr>
        <p:spPr>
          <a:xfrm>
            <a:off x="446088" y="1019175"/>
            <a:ext cx="8229600" cy="839788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 smtClean="0"/>
              <a:t>It depends what we’re looking for.</a:t>
            </a:r>
          </a:p>
        </p:txBody>
      </p:sp>
      <p:grpSp>
        <p:nvGrpSpPr>
          <p:cNvPr id="2" name="Group 10"/>
          <p:cNvGrpSpPr>
            <a:grpSpLocks noChangeAspect="1"/>
          </p:cNvGrpSpPr>
          <p:nvPr/>
        </p:nvGrpSpPr>
        <p:grpSpPr bwMode="auto">
          <a:xfrm>
            <a:off x="336550" y="1603375"/>
            <a:ext cx="1851025" cy="4332288"/>
            <a:chOff x="110036" y="1785915"/>
            <a:chExt cx="2567913" cy="6011257"/>
          </a:xfrm>
        </p:grpSpPr>
        <p:pic>
          <p:nvPicPr>
            <p:cNvPr id="118794" name="Picture 9" descr="flame%20birch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0036" y="3733827"/>
              <a:ext cx="2563288" cy="19224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117414" y="1785915"/>
              <a:ext cx="2560535" cy="6011257"/>
              <a:chOff x="117414" y="1785915"/>
              <a:chExt cx="2560535" cy="6011257"/>
            </a:xfrm>
          </p:grpSpPr>
          <p:pic>
            <p:nvPicPr>
              <p:cNvPr id="118796" name="Picture 5" descr="vista-wallpaper-knot-in-the-wood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7414" y="1785915"/>
                <a:ext cx="2560535" cy="19204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797" name="Picture 11" descr="wood-grain-cherry_~009616IL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7414" y="5692806"/>
                <a:ext cx="2555910" cy="21043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18790" name="Picture 15" descr="Seattle-Capitol-Hill-Conifer-Tree-Trunk-335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73350" y="1530350"/>
            <a:ext cx="2154238" cy="287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17" descr="forest_lake_park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94350" y="1457325"/>
            <a:ext cx="3341688" cy="222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2" name="Picture 19" descr="1418999359_c0ede26ceb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05600" y="3429000"/>
            <a:ext cx="197167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010400" y="6276201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Grauman,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/>
          <a:lstStyle/>
          <a:p>
            <a:r>
              <a:rPr lang="en-US" sz="3800" dirty="0" smtClean="0"/>
              <a:t>Recall: 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525963"/>
          </a:xfrm>
        </p:spPr>
        <p:txBody>
          <a:bodyPr/>
          <a:lstStyle/>
          <a:p>
            <a:r>
              <a:rPr lang="en-US" sz="2800" dirty="0" smtClean="0"/>
              <a:t>Compute a function of the local neighborhood at each pixel in the image</a:t>
            </a:r>
          </a:p>
          <a:p>
            <a:pPr lvl="1"/>
            <a:r>
              <a:rPr lang="en-US" sz="2400" dirty="0" smtClean="0"/>
              <a:t>Function specified by a “filter” or mask saying how to combine values from neighbors.</a:t>
            </a:r>
          </a:p>
          <a:p>
            <a:pPr>
              <a:spcBef>
                <a:spcPts val="1800"/>
              </a:spcBef>
              <a:buFontTx/>
              <a:buNone/>
            </a:pPr>
            <a:endParaRPr lang="en-US" sz="1800" dirty="0" smtClean="0"/>
          </a:p>
          <a:p>
            <a:pPr>
              <a:spcBef>
                <a:spcPts val="1800"/>
              </a:spcBef>
            </a:pPr>
            <a:r>
              <a:rPr lang="en-US" sz="2800" dirty="0" smtClean="0"/>
              <a:t>Uses of filtering:</a:t>
            </a:r>
          </a:p>
          <a:p>
            <a:pPr lvl="1"/>
            <a:r>
              <a:rPr lang="en-US" sz="2400" dirty="0" smtClean="0"/>
              <a:t>Enhance an image (</a:t>
            </a:r>
            <a:r>
              <a:rPr lang="en-US" sz="2400" dirty="0" err="1" smtClean="0"/>
              <a:t>denoise</a:t>
            </a:r>
            <a:r>
              <a:rPr lang="en-US" sz="2400" dirty="0" smtClean="0"/>
              <a:t>, resize, etc)</a:t>
            </a:r>
          </a:p>
          <a:p>
            <a:pPr lvl="1"/>
            <a:r>
              <a:rPr lang="en-US" sz="2400" dirty="0" smtClean="0"/>
              <a:t>Extract information (texture, edges, etc)</a:t>
            </a:r>
          </a:p>
          <a:p>
            <a:pPr lvl="1"/>
            <a:r>
              <a:rPr lang="en-US" sz="2400" dirty="0" smtClean="0"/>
              <a:t>Detect patterns (template matching)</a:t>
            </a:r>
          </a:p>
          <a:p>
            <a:pPr lvl="1"/>
            <a:endParaRPr lang="en-US" sz="2400" dirty="0" smtClean="0"/>
          </a:p>
        </p:txBody>
      </p: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7010400" y="6248400"/>
            <a:ext cx="3816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 dirty="0"/>
              <a:t>Adapted from Derek </a:t>
            </a:r>
            <a:r>
              <a:rPr lang="en-US" sz="1200" b="0" dirty="0" err="1"/>
              <a:t>Hoiem</a:t>
            </a:r>
            <a:endParaRPr lang="en-US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1219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Mask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u="sng" dirty="0" smtClean="0"/>
              <a:t>Smoothing</a:t>
            </a:r>
          </a:p>
          <a:p>
            <a:pPr lvl="1" eaLnBrk="1" hangingPunct="1"/>
            <a:r>
              <a:rPr lang="en-US" sz="2000" dirty="0" smtClean="0"/>
              <a:t>Values positive </a:t>
            </a:r>
          </a:p>
          <a:p>
            <a:pPr lvl="1" eaLnBrk="1" hangingPunct="1"/>
            <a:r>
              <a:rPr lang="en-US" sz="2000" dirty="0" smtClean="0"/>
              <a:t>Sum to 1 </a:t>
            </a:r>
            <a:r>
              <a:rPr lang="en-US" sz="2000" dirty="0" smtClean="0">
                <a:sym typeface="Wingdings" pitchFamily="2" charset="2"/>
              </a:rPr>
              <a:t> </a:t>
            </a:r>
            <a:r>
              <a:rPr lang="en-US" sz="2000" dirty="0" smtClean="0"/>
              <a:t>constant regions same as input</a:t>
            </a:r>
          </a:p>
          <a:p>
            <a:pPr lvl="1" eaLnBrk="1" hangingPunct="1"/>
            <a:r>
              <a:rPr lang="en-US" sz="2000" dirty="0" smtClean="0"/>
              <a:t>Amount of smoothing proportional to mask size</a:t>
            </a:r>
          </a:p>
          <a:p>
            <a:pPr lvl="1" eaLnBrk="1" hangingPunct="1"/>
            <a:r>
              <a:rPr lang="en-US" sz="2000" dirty="0" smtClean="0"/>
              <a:t>Remove “high-frequency” components; “low-pass” filter</a:t>
            </a:r>
          </a:p>
          <a:p>
            <a:pPr eaLnBrk="1" hangingPunct="1">
              <a:buFontTx/>
              <a:buNone/>
            </a:pPr>
            <a:endParaRPr lang="en-US" sz="800" dirty="0" smtClean="0"/>
          </a:p>
          <a:p>
            <a:pPr eaLnBrk="1" hangingPunct="1"/>
            <a:r>
              <a:rPr lang="en-US" sz="2800" u="sng" dirty="0" smtClean="0"/>
              <a:t>Derivatives</a:t>
            </a:r>
          </a:p>
          <a:p>
            <a:pPr lvl="1" eaLnBrk="1" hangingPunct="1"/>
            <a:r>
              <a:rPr lang="en-US" sz="2000" dirty="0" smtClean="0"/>
              <a:t>___________ signs used to get high response in regions of high contrast</a:t>
            </a:r>
          </a:p>
          <a:p>
            <a:pPr lvl="1" eaLnBrk="1" hangingPunct="1"/>
            <a:r>
              <a:rPr lang="en-US" sz="2000" dirty="0" smtClean="0"/>
              <a:t>Sum to ___ </a:t>
            </a:r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 no response in constant regions</a:t>
            </a:r>
          </a:p>
          <a:p>
            <a:pPr lvl="1" eaLnBrk="1" hangingPunct="1"/>
            <a:r>
              <a:rPr lang="en-US" sz="2000" dirty="0" smtClean="0"/>
              <a:t>High absolute value at points of high contrast</a:t>
            </a:r>
          </a:p>
          <a:p>
            <a:pPr lvl="1" eaLnBrk="1" hangingPunct="1"/>
            <a:endParaRPr lang="en-US" sz="800" dirty="0" smtClean="0"/>
          </a:p>
          <a:p>
            <a:pPr lvl="1" eaLnBrk="1" hangingPunct="1"/>
            <a:endParaRPr lang="en-US" sz="2600" dirty="0" smtClean="0"/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6276201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Grauman,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096000" y="2819400"/>
            <a:ext cx="2590800" cy="990600"/>
            <a:chOff x="3840" y="1776"/>
            <a:chExt cx="1632" cy="624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4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528389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b="1" kern="1200">
                    <a:solidFill>
                      <a:srgbClr val="000000"/>
                    </a:solidFill>
                    <a:latin typeface="Arial" charset="0"/>
                    <a:ea typeface="+mn-ea"/>
                    <a:cs typeface="Arial"/>
                  </a:endParaRPr>
                </a:p>
              </p:txBody>
            </p:sp>
            <p:sp>
              <p:nvSpPr>
                <p:cNvPr id="11267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endParaRPr>
                </a:p>
              </p:txBody>
            </p:sp>
          </p:grpSp>
          <p:pic>
            <p:nvPicPr>
              <p:cNvPr id="112669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2667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sp>
        <p:nvSpPr>
          <p:cNvPr id="11264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Image gradient</a:t>
            </a:r>
          </a:p>
        </p:txBody>
      </p:sp>
      <p:sp>
        <p:nvSpPr>
          <p:cNvPr id="112644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990600"/>
            <a:ext cx="8077200" cy="1600200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dirty="0" smtClean="0"/>
              <a:t>The gradient of an image: </a:t>
            </a:r>
          </a:p>
          <a:p>
            <a:pPr eaLnBrk="1" hangingPunct="1">
              <a:buFontTx/>
              <a:buNone/>
            </a:pPr>
            <a:endParaRPr lang="en-US" sz="2000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>
              <a:buFontTx/>
              <a:buNone/>
            </a:pPr>
            <a:r>
              <a:rPr lang="en-US" sz="2000" dirty="0" smtClean="0"/>
              <a:t>The gradient points in the direction of most rapid change in intensity</a:t>
            </a:r>
          </a:p>
        </p:txBody>
      </p:sp>
      <p:pic>
        <p:nvPicPr>
          <p:cNvPr id="112645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90800" y="1423987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8396" name="Rectangle 12"/>
          <p:cNvSpPr>
            <a:spLocks noChangeArrowheads="1"/>
          </p:cNvSpPr>
          <p:nvPr/>
        </p:nvSpPr>
        <p:spPr bwMode="auto">
          <a:xfrm>
            <a:off x="1066800" y="2819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000000"/>
              </a:solidFill>
              <a:latin typeface="Arial" charset="0"/>
              <a:ea typeface="+mn-ea"/>
              <a:cs typeface="Arial"/>
            </a:endParaRPr>
          </a:p>
        </p:txBody>
      </p:sp>
      <p:sp>
        <p:nvSpPr>
          <p:cNvPr id="112647" name="Line 13"/>
          <p:cNvSpPr>
            <a:spLocks noChangeShapeType="1"/>
          </p:cNvSpPr>
          <p:nvPr/>
        </p:nvSpPr>
        <p:spPr bwMode="auto">
          <a:xfrm>
            <a:off x="1219200" y="3352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sp>
        <p:nvSpPr>
          <p:cNvPr id="112648" name="Oval 14"/>
          <p:cNvSpPr>
            <a:spLocks noChangeArrowheads="1"/>
          </p:cNvSpPr>
          <p:nvPr/>
        </p:nvSpPr>
        <p:spPr bwMode="auto">
          <a:xfrm>
            <a:off x="1162050" y="33147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Arial"/>
            </a:endParaRPr>
          </a:p>
        </p:txBody>
      </p:sp>
      <p:pic>
        <p:nvPicPr>
          <p:cNvPr id="112649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24000" y="28940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802063" y="2819400"/>
            <a:ext cx="1882775" cy="1157288"/>
            <a:chOff x="2395" y="1776"/>
            <a:chExt cx="1186" cy="729"/>
          </a:xfrm>
        </p:grpSpPr>
        <p:pic>
          <p:nvPicPr>
            <p:cNvPr id="112662" name="Picture 17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8402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solidFill>
                  <a:srgbClr val="000000"/>
                </a:solidFill>
                <a:latin typeface="Arial" charset="0"/>
                <a:ea typeface="+mn-ea"/>
                <a:cs typeface="Arial"/>
              </a:endParaRPr>
            </a:p>
          </p:txBody>
        </p:sp>
        <p:sp>
          <p:nvSpPr>
            <p:cNvPr id="112664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  <p:sp>
          <p:nvSpPr>
            <p:cNvPr id="112665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endParaRPr>
            </a:p>
          </p:txBody>
        </p:sp>
      </p:grp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685800" y="2819400"/>
            <a:ext cx="8077200" cy="3810000"/>
            <a:chOff x="432" y="1776"/>
            <a:chExt cx="5088" cy="2400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4152" y="1776"/>
              <a:ext cx="306" cy="321"/>
              <a:chOff x="4152" y="1776"/>
              <a:chExt cx="306" cy="321"/>
            </a:xfrm>
          </p:grpSpPr>
          <p:sp>
            <p:nvSpPr>
              <p:cNvPr id="112658" name="Line 23"/>
              <p:cNvSpPr>
                <a:spLocks noChangeShapeType="1"/>
              </p:cNvSpPr>
              <p:nvPr/>
            </p:nvSpPr>
            <p:spPr bwMode="auto">
              <a:xfrm>
                <a:off x="4155" y="2088"/>
                <a:ext cx="3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endParaRPr>
              </a:p>
            </p:txBody>
          </p:sp>
          <p:sp>
            <p:nvSpPr>
              <p:cNvPr id="112659" name="Line 24"/>
              <p:cNvSpPr>
                <a:spLocks noChangeShapeType="1"/>
              </p:cNvSpPr>
              <p:nvPr/>
            </p:nvSpPr>
            <p:spPr bwMode="auto">
              <a:xfrm flipV="1">
                <a:off x="4152" y="1776"/>
                <a:ext cx="0" cy="3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endParaRPr>
              </a:p>
            </p:txBody>
          </p:sp>
          <p:sp>
            <p:nvSpPr>
              <p:cNvPr id="112660" name="Freeform 25"/>
              <p:cNvSpPr>
                <a:spLocks/>
              </p:cNvSpPr>
              <p:nvPr/>
            </p:nvSpPr>
            <p:spPr bwMode="auto">
              <a:xfrm flipV="1">
                <a:off x="4216" y="2032"/>
                <a:ext cx="27" cy="51"/>
              </a:xfrm>
              <a:custGeom>
                <a:avLst/>
                <a:gdLst>
                  <a:gd name="T0" fmla="*/ 18 w 27"/>
                  <a:gd name="T1" fmla="*/ 0 h 51"/>
                  <a:gd name="T2" fmla="*/ 24 w 27"/>
                  <a:gd name="T3" fmla="*/ 33 h 51"/>
                  <a:gd name="T4" fmla="*/ 0 w 27"/>
                  <a:gd name="T5" fmla="*/ 51 h 5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51"/>
                  <a:gd name="T11" fmla="*/ 27 w 27"/>
                  <a:gd name="T12" fmla="*/ 51 h 5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51">
                    <a:moveTo>
                      <a:pt x="18" y="0"/>
                    </a:moveTo>
                    <a:cubicBezTo>
                      <a:pt x="22" y="12"/>
                      <a:pt x="27" y="25"/>
                      <a:pt x="24" y="33"/>
                    </a:cubicBezTo>
                    <a:cubicBezTo>
                      <a:pt x="21" y="41"/>
                      <a:pt x="10" y="46"/>
                      <a:pt x="0" y="5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endParaRPr>
              </a:p>
            </p:txBody>
          </p:sp>
          <p:pic>
            <p:nvPicPr>
              <p:cNvPr id="112661" name="Picture 26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299" y="1968"/>
                <a:ext cx="69" cy="1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27"/>
            <p:cNvGrpSpPr>
              <a:grpSpLocks/>
            </p:cNvGrpSpPr>
            <p:nvPr/>
          </p:nvGrpSpPr>
          <p:grpSpPr bwMode="auto">
            <a:xfrm>
              <a:off x="432" y="2544"/>
              <a:ext cx="5088" cy="1632"/>
              <a:chOff x="432" y="2544"/>
              <a:chExt cx="5088" cy="1632"/>
            </a:xfrm>
          </p:grpSpPr>
          <p:sp>
            <p:nvSpPr>
              <p:cNvPr id="112655" name="Rectangle 28"/>
              <p:cNvSpPr>
                <a:spLocks noChangeArrowheads="1"/>
              </p:cNvSpPr>
              <p:nvPr/>
            </p:nvSpPr>
            <p:spPr bwMode="auto">
              <a:xfrm>
                <a:off x="432" y="2544"/>
                <a:ext cx="5088" cy="16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0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rPr>
                  <a:t>The </a:t>
                </a:r>
                <a:r>
                  <a:rPr lang="en-US" sz="2000" b="1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rPr>
                  <a:t>gradient direction</a:t>
                </a:r>
                <a:r>
                  <a:rPr lang="en-US" sz="20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rPr>
                  <a:t> (orientation of edge normal) is given by:</a:t>
                </a:r>
              </a:p>
              <a:p>
                <a: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</a:pPr>
                <a:endParaRPr lang="en-US" sz="2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endParaRPr>
              </a:p>
              <a:p>
                <a: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</a:pPr>
                <a:endParaRPr lang="en-US" sz="2000" b="1" kern="1200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/>
                </a:endParaRPr>
              </a:p>
              <a:p>
                <a: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US" sz="20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rPr>
                  <a:t>The </a:t>
                </a:r>
                <a:r>
                  <a:rPr lang="en-US" sz="2000" b="1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rPr>
                  <a:t>edge strength </a:t>
                </a:r>
                <a:r>
                  <a:rPr lang="en-US" sz="2000" kern="1200" dirty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/>
                  </a:rPr>
                  <a:t>is given by the gradient magnitude</a:t>
                </a:r>
              </a:p>
            </p:txBody>
          </p:sp>
          <p:pic>
            <p:nvPicPr>
              <p:cNvPr id="112656" name="Picture 29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1269" y="2832"/>
                <a:ext cx="1762" cy="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2657" name="Picture 30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1248" y="3600"/>
                <a:ext cx="2336" cy="4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12652" name="Text Box 31"/>
          <p:cNvSpPr txBox="1">
            <a:spLocks noChangeArrowheads="1"/>
          </p:cNvSpPr>
          <p:nvPr/>
        </p:nvSpPr>
        <p:spPr bwMode="auto">
          <a:xfrm>
            <a:off x="7239000" y="990600"/>
            <a:ext cx="1905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Slide credit </a:t>
            </a:r>
            <a:r>
              <a:rPr lang="en-US" sz="1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Steve </a:t>
            </a: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/>
              </a:rPr>
              <a:t>Seitz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6" cstate="print"/>
          <a:srcRect l="50763" t="49619"/>
          <a:stretch>
            <a:fillRect/>
          </a:stretch>
        </p:blipFill>
        <p:spPr bwMode="auto">
          <a:xfrm>
            <a:off x="7643435" y="5562600"/>
            <a:ext cx="1119565" cy="101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6" cstate="print"/>
          <a:srcRect t="49619" r="51650"/>
          <a:stretch>
            <a:fillRect/>
          </a:stretch>
        </p:blipFill>
        <p:spPr bwMode="auto">
          <a:xfrm>
            <a:off x="6477000" y="5562600"/>
            <a:ext cx="1099409" cy="101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33"/>
          <p:cNvSpPr/>
          <p:nvPr/>
        </p:nvSpPr>
        <p:spPr>
          <a:xfrm>
            <a:off x="685800" y="4953000"/>
            <a:ext cx="8153400" cy="144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Gradients -&gt; edges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590800"/>
            <a:ext cx="8229600" cy="3810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Primary edge detection steps: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1. Smoothing: suppress noise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2. Edge enhancement: filter for contrast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2800" dirty="0" smtClean="0"/>
              <a:t>3. Edge localization</a:t>
            </a:r>
          </a:p>
          <a:p>
            <a:pPr marL="514350" lvl="1" indent="-57150"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dirty="0" smtClean="0"/>
              <a:t>Determine which local maxima from filter output are actually edges vs. noise </a:t>
            </a:r>
          </a:p>
          <a:p>
            <a:pPr lvl="2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/>
              <a:t>Threshold, Thin</a:t>
            </a:r>
          </a:p>
        </p:txBody>
      </p:sp>
      <p:pic>
        <p:nvPicPr>
          <p:cNvPr id="115716" name="Picture 6" descr="butterfly_gradient.jpg"/>
          <p:cNvPicPr>
            <a:picLocks noChangeAspect="1"/>
          </p:cNvPicPr>
          <p:nvPr/>
        </p:nvPicPr>
        <p:blipFill>
          <a:blip r:embed="rId3" cstate="print"/>
          <a:srcRect l="13873" t="7559" r="9860" b="10982"/>
          <a:stretch>
            <a:fillRect/>
          </a:stretch>
        </p:blipFill>
        <p:spPr bwMode="auto">
          <a:xfrm>
            <a:off x="122237" y="990600"/>
            <a:ext cx="1858963" cy="14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1066800"/>
            <a:ext cx="205263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endParaRPr lang="en-US" dirty="0" smtClean="0"/>
          </a:p>
        </p:txBody>
      </p:sp>
      <p:sp>
        <p:nvSpPr>
          <p:cNvPr id="119811" name="Content Placeholder 3"/>
          <p:cNvSpPr>
            <a:spLocks noGrp="1"/>
          </p:cNvSpPr>
          <p:nvPr>
            <p:ph idx="1"/>
          </p:nvPr>
        </p:nvSpPr>
        <p:spPr>
          <a:xfrm>
            <a:off x="685800" y="1347788"/>
            <a:ext cx="8085138" cy="4748212"/>
          </a:xfrm>
        </p:spPr>
        <p:txBody>
          <a:bodyPr/>
          <a:lstStyle/>
          <a:p>
            <a:r>
              <a:rPr lang="en-US" sz="2800" dirty="0" smtClean="0"/>
              <a:t>Choose a threshold value </a:t>
            </a:r>
            <a:r>
              <a:rPr lang="en-US" sz="2800" dirty="0" err="1" smtClean="0"/>
              <a:t>t</a:t>
            </a:r>
            <a:endParaRPr lang="en-US" sz="2800" dirty="0" smtClean="0"/>
          </a:p>
          <a:p>
            <a:r>
              <a:rPr lang="en-US" sz="2800" dirty="0" smtClean="0"/>
              <a:t>Set any pixels less than </a:t>
            </a:r>
            <a:r>
              <a:rPr lang="en-US" sz="2800" dirty="0" err="1" smtClean="0"/>
              <a:t>t</a:t>
            </a:r>
            <a:r>
              <a:rPr lang="en-US" sz="2800" dirty="0" smtClean="0"/>
              <a:t> to zero (off)</a:t>
            </a:r>
          </a:p>
          <a:p>
            <a:r>
              <a:rPr lang="en-US" sz="2800" dirty="0" smtClean="0"/>
              <a:t>Set any pixels greater than or equal to </a:t>
            </a:r>
            <a:r>
              <a:rPr lang="en-US" sz="2800" dirty="0" err="1" smtClean="0"/>
              <a:t>t</a:t>
            </a:r>
            <a:r>
              <a:rPr lang="en-US" sz="2800" dirty="0" smtClean="0"/>
              <a:t> to one (on)</a:t>
            </a:r>
          </a:p>
          <a:p>
            <a:pPr>
              <a:buFontTx/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066800"/>
            <a:ext cx="6680200" cy="534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5" name="Title 2"/>
          <p:cNvSpPr>
            <a:spLocks noGrp="1"/>
          </p:cNvSpPr>
          <p:nvPr>
            <p:ph type="title"/>
          </p:nvPr>
        </p:nvSpPr>
        <p:spPr>
          <a:xfrm>
            <a:off x="665163" y="-3175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smtClean="0"/>
              <a:t>Original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051278"/>
            <a:ext cx="6781800" cy="5425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9" name="Picture 6" descr="butterfly_gradient.jpg"/>
          <p:cNvPicPr>
            <a:picLocks noChangeAspect="1"/>
          </p:cNvPicPr>
          <p:nvPr/>
        </p:nvPicPr>
        <p:blipFill>
          <a:blip r:embed="rId4" cstate="print"/>
          <a:srcRect l="13873" t="7559" r="9860" b="10982"/>
          <a:stretch>
            <a:fillRect/>
          </a:stretch>
        </p:blipFill>
        <p:spPr bwMode="auto">
          <a:xfrm>
            <a:off x="1219200" y="990600"/>
            <a:ext cx="6932613" cy="542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0" name="Title 2"/>
          <p:cNvSpPr txBox="1">
            <a:spLocks/>
          </p:cNvSpPr>
          <p:nvPr/>
        </p:nvSpPr>
        <p:spPr bwMode="auto">
          <a:xfrm>
            <a:off x="1447800" y="-3175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sz="3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Gradient magnitude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295400"/>
            <a:ext cx="6400800" cy="512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3" name="Title 2"/>
          <p:cNvSpPr>
            <a:spLocks noGrp="1"/>
          </p:cNvSpPr>
          <p:nvPr>
            <p:ph type="title"/>
          </p:nvPr>
        </p:nvSpPr>
        <p:spPr>
          <a:xfrm>
            <a:off x="611188" y="76200"/>
            <a:ext cx="8990012" cy="762000"/>
          </a:xfrm>
        </p:spPr>
        <p:txBody>
          <a:bodyPr/>
          <a:lstStyle/>
          <a:p>
            <a:pPr algn="ctr" eaLnBrk="1" hangingPunct="1"/>
            <a:r>
              <a:rPr lang="en-US" sz="3600" dirty="0" err="1" smtClean="0"/>
              <a:t>Thresholding</a:t>
            </a:r>
            <a:r>
              <a:rPr lang="en-US" sz="3600" dirty="0" smtClean="0"/>
              <a:t> gradient with </a:t>
            </a:r>
            <a:br>
              <a:rPr lang="en-US" sz="3600" dirty="0" smtClean="0"/>
            </a:br>
            <a:r>
              <a:rPr lang="en-US" sz="3600" dirty="0" smtClean="0"/>
              <a:t>a lower threshold</a:t>
            </a:r>
          </a:p>
        </p:txBody>
      </p:sp>
      <p:pic>
        <p:nvPicPr>
          <p:cNvPr id="12288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231631"/>
            <a:ext cx="6461125" cy="516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117325"/>
            <a:ext cx="6604000" cy="528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7" name="Title 2"/>
          <p:cNvSpPr>
            <a:spLocks noGrp="1"/>
          </p:cNvSpPr>
          <p:nvPr>
            <p:ph type="title"/>
          </p:nvPr>
        </p:nvSpPr>
        <p:spPr>
          <a:xfrm>
            <a:off x="838200" y="76200"/>
            <a:ext cx="9144000" cy="838200"/>
          </a:xfrm>
        </p:spPr>
        <p:txBody>
          <a:bodyPr/>
          <a:lstStyle/>
          <a:p>
            <a:pPr algn="ctr" eaLnBrk="1" hangingPunct="1"/>
            <a:r>
              <a:rPr lang="en-US" sz="3600" dirty="0" err="1" smtClean="0"/>
              <a:t>Thresholding</a:t>
            </a:r>
            <a:r>
              <a:rPr lang="en-US" sz="3600" dirty="0" smtClean="0"/>
              <a:t> gradient with </a:t>
            </a:r>
            <a:br>
              <a:rPr lang="en-US" sz="3600" dirty="0" smtClean="0"/>
            </a:br>
            <a:r>
              <a:rPr lang="en-US" sz="3600" dirty="0" smtClean="0"/>
              <a:t>a higher threshold</a:t>
            </a:r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1109705"/>
            <a:ext cx="6613525" cy="529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Non-maximum suppression</a:t>
            </a:r>
            <a:r>
              <a:rPr lang="en-US" sz="2400" dirty="0" smtClean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Linking and </a:t>
            </a:r>
            <a:r>
              <a:rPr lang="en-US" sz="2400" b="1" dirty="0" err="1" smtClean="0"/>
              <a:t>thresholding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b="1" dirty="0" smtClean="0"/>
              <a:t>hysteresis</a:t>
            </a:r>
            <a:r>
              <a:rPr lang="en-US" sz="2400" dirty="0" smtClean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Use the high threshold to start edge curves and the low threshold to continue them</a:t>
            </a:r>
            <a:endParaRPr lang="en-US" sz="2400" b="1" dirty="0" smtClean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 smtClean="0"/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6705600" y="62484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D. Lowe,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5791200"/>
            <a:ext cx="7772400" cy="609600"/>
          </a:xfrm>
          <a:prstGeom prst="rect">
            <a:avLst/>
          </a:prstGeom>
        </p:spPr>
        <p:txBody>
          <a:bodyPr/>
          <a:lstStyle/>
          <a:p>
            <a:pPr algn="ctr">
              <a:buFontTx/>
              <a:buNone/>
            </a:pPr>
            <a:r>
              <a:rPr lang="en-US" dirty="0" smtClean="0"/>
              <a:t>original image (Lena)</a:t>
            </a:r>
          </a:p>
        </p:txBody>
      </p:sp>
      <p:pic>
        <p:nvPicPr>
          <p:cNvPr id="125956" name="Picture 5" descr="le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10400" y="6172200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Slide credit: Steve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3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z="3800" dirty="0" smtClean="0"/>
              <a:t>Edge detection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38250"/>
            <a:ext cx="7772400" cy="4857750"/>
          </a:xfrm>
        </p:spPr>
        <p:txBody>
          <a:bodyPr/>
          <a:lstStyle/>
          <a:p>
            <a:r>
              <a:rPr lang="en-US" sz="2400" b="1" dirty="0" smtClean="0"/>
              <a:t>Goal</a:t>
            </a:r>
            <a:r>
              <a:rPr lang="en-US" sz="2400" dirty="0" smtClean="0"/>
              <a:t>: map image from 2d array of pixels to a set of curves or line segments or contours.</a:t>
            </a:r>
          </a:p>
          <a:p>
            <a:r>
              <a:rPr lang="en-US" sz="2400" b="1" dirty="0" smtClean="0"/>
              <a:t>Why?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Main idea</a:t>
            </a:r>
            <a:r>
              <a:rPr lang="en-US" sz="2400" dirty="0" smtClean="0"/>
              <a:t>: look for strong gradients, post-process</a:t>
            </a:r>
          </a:p>
          <a:p>
            <a:endParaRPr lang="en-US" sz="2400" dirty="0" smtClean="0"/>
          </a:p>
          <a:p>
            <a:pPr>
              <a:buFontTx/>
              <a:buNone/>
            </a:pPr>
            <a:endParaRPr lang="en-US" sz="2400" dirty="0" smtClean="0"/>
          </a:p>
        </p:txBody>
      </p:sp>
      <p:graphicFrame>
        <p:nvGraphicFramePr>
          <p:cNvPr id="792578" name="Object 2"/>
          <p:cNvGraphicFramePr>
            <a:graphicFrameLocks noChangeAspect="1"/>
          </p:cNvGraphicFramePr>
          <p:nvPr/>
        </p:nvGraphicFramePr>
        <p:xfrm>
          <a:off x="884238" y="2795588"/>
          <a:ext cx="1947862" cy="2093912"/>
        </p:xfrm>
        <a:graphic>
          <a:graphicData uri="http://schemas.openxmlformats.org/presentationml/2006/ole">
            <p:oleObj spid="_x0000_s232450" name="Bitmap Image" r:id="rId4" imgW="2161905" imgH="2324424" progId="">
              <p:embed/>
            </p:oleObj>
          </a:graphicData>
        </a:graphic>
      </p:graphicFrame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48013" y="2941638"/>
            <a:ext cx="57880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4449763" y="4284663"/>
            <a:ext cx="687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Figure from J. Shotton et al., PAMI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pic>
        <p:nvPicPr>
          <p:cNvPr id="126979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6980" name="Rectangle 9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norm of the gradient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pic>
        <p:nvPicPr>
          <p:cNvPr id="128003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pic>
        <p:nvPicPr>
          <p:cNvPr id="129027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7588" y="3830638"/>
            <a:ext cx="949325" cy="13874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canny4"/>
          <p:cNvPicPr>
            <a:picLocks noChangeAspect="1" noChangeArrowheads="1"/>
          </p:cNvPicPr>
          <p:nvPr/>
        </p:nvPicPr>
        <p:blipFill>
          <a:blip r:embed="rId3" cstate="print"/>
          <a:srcRect l="52202" t="59885" r="19633" b="7004"/>
          <a:stretch>
            <a:fillRect/>
          </a:stretch>
        </p:blipFill>
        <p:spPr bwMode="auto">
          <a:xfrm>
            <a:off x="2490788" y="1249362"/>
            <a:ext cx="4381500" cy="5151438"/>
          </a:xfrm>
          <a:prstGeom prst="rect">
            <a:avLst/>
          </a:prstGeom>
          <a:noFill/>
          <a:ln w="508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129031" name="TextBox 6"/>
          <p:cNvSpPr txBox="1">
            <a:spLocks noChangeArrowheads="1"/>
          </p:cNvSpPr>
          <p:nvPr/>
        </p:nvSpPr>
        <p:spPr bwMode="auto">
          <a:xfrm>
            <a:off x="7239000" y="1646238"/>
            <a:ext cx="1825625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How to turn these thick regions of the gradient into curves?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10800000" flipV="1">
            <a:off x="5191125" y="2663825"/>
            <a:ext cx="1971675" cy="167957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033" name="Picture 10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" y="1895475"/>
            <a:ext cx="18954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34" name="Picture 12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988" y="3538538"/>
            <a:ext cx="21050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0" y="228600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Edge Gradient</a:t>
            </a:r>
            <a:endParaRPr lang="en-US" sz="3200" b="1" dirty="0"/>
          </a:p>
        </p:txBody>
      </p:sp>
      <p:pic>
        <p:nvPicPr>
          <p:cNvPr id="601090" name="Picture 2" descr="http://dasl.mem.drexel.edu/alumni/bGreen/www.pages.drexel.edu/_weg22/semicir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143000"/>
            <a:ext cx="3067050" cy="1838325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09600" y="3276600"/>
            <a:ext cx="7924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Edge direction falling within the </a:t>
            </a:r>
            <a:r>
              <a:rPr lang="en-US" sz="2400" b="1" dirty="0" smtClean="0"/>
              <a:t>yellow range</a:t>
            </a:r>
            <a:r>
              <a:rPr lang="en-US" sz="2400" dirty="0" smtClean="0"/>
              <a:t> (0 to 22.5 &amp; 157.5 to 180 degrees) is set to 0 degrees.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Falling in the </a:t>
            </a:r>
            <a:r>
              <a:rPr lang="en-US" sz="2400" b="1" dirty="0" smtClean="0"/>
              <a:t>green range</a:t>
            </a:r>
            <a:r>
              <a:rPr lang="en-US" sz="2400" dirty="0" smtClean="0"/>
              <a:t> (22.5 to 67.5 degrees) is set to 45 degrees.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In the </a:t>
            </a:r>
            <a:r>
              <a:rPr lang="en-US" sz="2400" b="1" dirty="0" smtClean="0"/>
              <a:t>blue range</a:t>
            </a:r>
            <a:r>
              <a:rPr lang="en-US" sz="2400" dirty="0" smtClean="0"/>
              <a:t> (67.5 to 112.5 degrees) is set to 90 degrees.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R</a:t>
            </a:r>
            <a:r>
              <a:rPr lang="en-US" sz="2400" b="1" dirty="0" smtClean="0"/>
              <a:t>ed range</a:t>
            </a:r>
            <a:r>
              <a:rPr lang="en-US" sz="2400" dirty="0" smtClean="0"/>
              <a:t> (112.5 to 157.5 degrees) is set to 135 degrees. </a:t>
            </a:r>
            <a:endParaRPr 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Non-maximum suppression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419600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Check if pixel is local maximum along gradient direction, select single max across width of the edge</a:t>
            </a:r>
          </a:p>
          <a:p>
            <a:pPr lvl="1"/>
            <a:r>
              <a:rPr lang="en-US" dirty="0" smtClean="0"/>
              <a:t>requires checking interpolated pixels </a:t>
            </a:r>
            <a:r>
              <a:rPr lang="en-US" dirty="0" err="1" smtClean="0"/>
              <a:t>p</a:t>
            </a:r>
            <a:r>
              <a:rPr lang="en-US" dirty="0" smtClean="0"/>
              <a:t> and </a:t>
            </a:r>
            <a:r>
              <a:rPr lang="en-US" dirty="0" err="1" smtClean="0"/>
              <a:t>r</a:t>
            </a:r>
            <a:endParaRPr lang="en-US" dirty="0" smtClean="0"/>
          </a:p>
        </p:txBody>
      </p:sp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1430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1430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Non-maximum suppression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066800"/>
            <a:ext cx="838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sz="2400" dirty="0" smtClean="0"/>
              <a:t>Given estimates of the image gradients, determine if the gradient magnitude assumes a local maximum in the gradient direction.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Rounded gradient angle is zero degrees</a:t>
            </a:r>
          </a:p>
          <a:p>
            <a:pPr indent="-457200">
              <a:buFont typeface="Arial"/>
              <a:buChar char="•"/>
            </a:pPr>
            <a:r>
              <a:rPr lang="en-US" sz="2400" dirty="0" smtClean="0"/>
              <a:t> Edge is in the north-south direction</a:t>
            </a:r>
          </a:p>
          <a:p>
            <a:pPr indent="-457200">
              <a:buFont typeface="Arial"/>
              <a:buChar char="•"/>
            </a:pPr>
            <a:r>
              <a:rPr lang="en-US" sz="2400" dirty="0" smtClean="0"/>
              <a:t> Point considered to be on the edge: </a:t>
            </a:r>
          </a:p>
          <a:p>
            <a:pPr lvl="2" indent="-457200">
              <a:buFont typeface="Arial"/>
              <a:buChar char="•"/>
            </a:pPr>
            <a:r>
              <a:rPr lang="en-US" sz="2400" dirty="0" smtClean="0"/>
              <a:t>Gradient magnitude &gt; the magnitudes in the west and east directions,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Rounded gradient angle is 90 degrees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Edge is in the east-west direction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Point will be considered to be on the edge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	Gradient magnitude &gt; Magnitudes in the north and south directions</a:t>
            </a:r>
          </a:p>
          <a:p>
            <a:pPr>
              <a:buFont typeface="Arial"/>
              <a:buChar char="•"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Non-maximum suppression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733485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 Rounded gradient angle is 135 degrees</a:t>
            </a:r>
          </a:p>
          <a:p>
            <a:pPr indent="-457200">
              <a:buFont typeface="Arial"/>
              <a:buChar char="•"/>
            </a:pPr>
            <a:r>
              <a:rPr lang="en-US" sz="2400" dirty="0" smtClean="0"/>
              <a:t> Edge is in the north-east-south-west direction</a:t>
            </a:r>
          </a:p>
          <a:p>
            <a:pPr indent="-457200">
              <a:buFont typeface="Arial"/>
              <a:buChar char="•"/>
            </a:pPr>
            <a:r>
              <a:rPr lang="en-US" sz="2400" dirty="0" smtClean="0"/>
              <a:t> Point considered to be on the edge: </a:t>
            </a:r>
          </a:p>
          <a:p>
            <a:pPr lvl="2" indent="-457200">
              <a:buFont typeface="Arial"/>
              <a:buChar char="•"/>
            </a:pPr>
            <a:r>
              <a:rPr lang="en-US" sz="2400" dirty="0" smtClean="0"/>
              <a:t>Gradient magnitude &gt; the magnitudes in the north-west and south-east directions,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Rounded gradient angle is 45 degrees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Edge is in the south-east-north-west direction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Point will be considered to be on the edge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	Gradient magnitude &gt; Magnitudes in the north-east and south-west directions</a:t>
            </a:r>
          </a:p>
          <a:p>
            <a:pPr>
              <a:buFont typeface="Arial"/>
              <a:buChar char="•"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52400" y="5181600"/>
            <a:ext cx="8915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From non-maximum suppression, a set of edge points, in the form of a binary image, is obtained. Also, called "thin edges".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anny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219200"/>
            <a:ext cx="4397375" cy="439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-76200"/>
            <a:ext cx="7772400" cy="1143000"/>
          </a:xfrm>
        </p:spPr>
        <p:txBody>
          <a:bodyPr/>
          <a:lstStyle/>
          <a:p>
            <a:r>
              <a:rPr lang="en-US" dirty="0" smtClean="0"/>
              <a:t>The Canny edge detector</a:t>
            </a:r>
          </a:p>
        </p:txBody>
      </p:sp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thinning</a:t>
            </a:r>
          </a:p>
          <a:p>
            <a: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(non-maximum suppression)</a:t>
            </a:r>
          </a:p>
        </p:txBody>
      </p:sp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1225" y="1219200"/>
            <a:ext cx="4360863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4379913" y="4378325"/>
            <a:ext cx="657225" cy="292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934200" y="2971800"/>
            <a:ext cx="193516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Problem: pixels along this edge didn’t survive the </a:t>
            </a:r>
            <a:r>
              <a:rPr lang="en-US" sz="2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thresholding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38400" y="152400"/>
            <a:ext cx="663755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Tracing edges through the image</a:t>
            </a:r>
            <a:endParaRPr lang="en-US" sz="3200" b="1" dirty="0"/>
          </a:p>
        </p:txBody>
      </p:sp>
      <p:sp>
        <p:nvSpPr>
          <p:cNvPr id="3" name="Rectangle 2"/>
          <p:cNvSpPr/>
          <p:nvPr/>
        </p:nvSpPr>
        <p:spPr>
          <a:xfrm>
            <a:off x="304800" y="1166842"/>
            <a:ext cx="868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Large intensity gradients more likely to correspond to edges than small intensity gradients.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In most cases impossible to specify a threshold at which a given intensity gradient switches from corresponding to an edge into not doing so.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Canny uses </a:t>
            </a:r>
            <a:r>
              <a:rPr lang="en-US" sz="2400" dirty="0" err="1" smtClean="0"/>
              <a:t>thresholding</a:t>
            </a:r>
            <a:r>
              <a:rPr lang="en-US" sz="2400" dirty="0" smtClean="0"/>
              <a:t> with hysteresis.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 err="1" smtClean="0"/>
              <a:t>Thresholding</a:t>
            </a:r>
            <a:r>
              <a:rPr lang="en-US" sz="2400" dirty="0" smtClean="0"/>
              <a:t> with hysteresis requires two thresholds – high and low.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Making the assumption that important edges should be along continuous curves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Follow a faint section of a given line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Discard a few noisy pixels that do not constitute a line but have produced large gradients. </a:t>
            </a:r>
            <a:endParaRPr 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Hysteresis </a:t>
            </a:r>
            <a:r>
              <a:rPr lang="en-US" dirty="0" err="1" smtClean="0"/>
              <a:t>thresholding</a:t>
            </a:r>
            <a:endParaRPr lang="en-US" dirty="0" smtClean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>
          <a:xfrm>
            <a:off x="701675" y="1219200"/>
            <a:ext cx="7772400" cy="4114800"/>
          </a:xfrm>
        </p:spPr>
        <p:txBody>
          <a:bodyPr/>
          <a:lstStyle/>
          <a:p>
            <a:r>
              <a:rPr lang="en-US" sz="2800" dirty="0" smtClean="0"/>
              <a:t>Use a high threshold to start edge curves, and a low threshold to continue them.</a:t>
            </a:r>
            <a:endParaRPr lang="en-US" sz="2800" b="1" dirty="0" smtClean="0"/>
          </a:p>
        </p:txBody>
      </p:sp>
      <p:sp>
        <p:nvSpPr>
          <p:cNvPr id="132100" name="Freeform 4"/>
          <p:cNvSpPr>
            <a:spLocks/>
          </p:cNvSpPr>
          <p:nvPr/>
        </p:nvSpPr>
        <p:spPr bwMode="auto">
          <a:xfrm>
            <a:off x="457200" y="2590800"/>
            <a:ext cx="2743200" cy="774700"/>
          </a:xfrm>
          <a:custGeom>
            <a:avLst/>
            <a:gdLst>
              <a:gd name="T0" fmla="*/ 2147483647 w 1728"/>
              <a:gd name="T1" fmla="*/ 2147483647 h 488"/>
              <a:gd name="T2" fmla="*/ 2147483647 w 1728"/>
              <a:gd name="T3" fmla="*/ 2147483647 h 488"/>
              <a:gd name="T4" fmla="*/ 2147483647 w 1728"/>
              <a:gd name="T5" fmla="*/ 2147483647 h 488"/>
              <a:gd name="T6" fmla="*/ 2147483647 w 1728"/>
              <a:gd name="T7" fmla="*/ 2147483647 h 488"/>
              <a:gd name="T8" fmla="*/ 2147483647 w 1728"/>
              <a:gd name="T9" fmla="*/ 2147483647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488"/>
              <a:gd name="T17" fmla="*/ 1728 w 1728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488">
                <a:moveTo>
                  <a:pt x="96" y="464"/>
                </a:moveTo>
                <a:cubicBezTo>
                  <a:pt x="48" y="476"/>
                  <a:pt x="0" y="488"/>
                  <a:pt x="96" y="416"/>
                </a:cubicBezTo>
                <a:cubicBezTo>
                  <a:pt x="192" y="344"/>
                  <a:pt x="488" y="64"/>
                  <a:pt x="672" y="32"/>
                </a:cubicBezTo>
                <a:cubicBezTo>
                  <a:pt x="856" y="0"/>
                  <a:pt x="1024" y="184"/>
                  <a:pt x="1200" y="224"/>
                </a:cubicBezTo>
                <a:cubicBezTo>
                  <a:pt x="1376" y="264"/>
                  <a:pt x="1552" y="268"/>
                  <a:pt x="1728" y="272"/>
                </a:cubicBezTo>
              </a:path>
            </a:pathLst>
          </a:cu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1" name="Freeform 5"/>
          <p:cNvSpPr>
            <a:spLocks/>
          </p:cNvSpPr>
          <p:nvPr/>
        </p:nvSpPr>
        <p:spPr bwMode="auto">
          <a:xfrm>
            <a:off x="3124200" y="2628900"/>
            <a:ext cx="2590800" cy="698500"/>
          </a:xfrm>
          <a:custGeom>
            <a:avLst/>
            <a:gdLst>
              <a:gd name="T0" fmla="*/ 0 w 1632"/>
              <a:gd name="T1" fmla="*/ 2147483647 h 440"/>
              <a:gd name="T2" fmla="*/ 2147483647 w 1632"/>
              <a:gd name="T3" fmla="*/ 2147483647 h 440"/>
              <a:gd name="T4" fmla="*/ 2147483647 w 1632"/>
              <a:gd name="T5" fmla="*/ 2147483647 h 440"/>
              <a:gd name="T6" fmla="*/ 2147483647 w 1632"/>
              <a:gd name="T7" fmla="*/ 2147483647 h 440"/>
              <a:gd name="T8" fmla="*/ 2147483647 w 1632"/>
              <a:gd name="T9" fmla="*/ 2147483647 h 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32"/>
              <a:gd name="T16" fmla="*/ 0 h 440"/>
              <a:gd name="T17" fmla="*/ 1632 w 1632"/>
              <a:gd name="T18" fmla="*/ 440 h 4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32" h="440">
                <a:moveTo>
                  <a:pt x="0" y="248"/>
                </a:moveTo>
                <a:cubicBezTo>
                  <a:pt x="72" y="268"/>
                  <a:pt x="144" y="288"/>
                  <a:pt x="288" y="248"/>
                </a:cubicBezTo>
                <a:cubicBezTo>
                  <a:pt x="432" y="208"/>
                  <a:pt x="664" y="0"/>
                  <a:pt x="864" y="8"/>
                </a:cubicBezTo>
                <a:cubicBezTo>
                  <a:pt x="1064" y="16"/>
                  <a:pt x="1360" y="224"/>
                  <a:pt x="1488" y="296"/>
                </a:cubicBezTo>
                <a:cubicBezTo>
                  <a:pt x="1616" y="368"/>
                  <a:pt x="1624" y="404"/>
                  <a:pt x="1632" y="440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2" name="Freeform 6"/>
          <p:cNvSpPr>
            <a:spLocks/>
          </p:cNvSpPr>
          <p:nvPr/>
        </p:nvSpPr>
        <p:spPr bwMode="auto">
          <a:xfrm>
            <a:off x="5613400" y="3327400"/>
            <a:ext cx="711200" cy="609600"/>
          </a:xfrm>
          <a:custGeom>
            <a:avLst/>
            <a:gdLst>
              <a:gd name="T0" fmla="*/ 2147483647 w 448"/>
              <a:gd name="T1" fmla="*/ 0 h 384"/>
              <a:gd name="T2" fmla="*/ 2147483647 w 448"/>
              <a:gd name="T3" fmla="*/ 2147483647 h 384"/>
              <a:gd name="T4" fmla="*/ 2147483647 w 448"/>
              <a:gd name="T5" fmla="*/ 2147483647 h 384"/>
              <a:gd name="T6" fmla="*/ 0 60000 65536"/>
              <a:gd name="T7" fmla="*/ 0 60000 65536"/>
              <a:gd name="T8" fmla="*/ 0 60000 65536"/>
              <a:gd name="T9" fmla="*/ 0 w 448"/>
              <a:gd name="T10" fmla="*/ 0 h 384"/>
              <a:gd name="T11" fmla="*/ 448 w 448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8" h="384">
                <a:moveTo>
                  <a:pt x="64" y="0"/>
                </a:moveTo>
                <a:cubicBezTo>
                  <a:pt x="32" y="88"/>
                  <a:pt x="0" y="176"/>
                  <a:pt x="64" y="240"/>
                </a:cubicBezTo>
                <a:cubicBezTo>
                  <a:pt x="128" y="304"/>
                  <a:pt x="288" y="344"/>
                  <a:pt x="448" y="384"/>
                </a:cubicBezTo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3" name="Freeform 7"/>
          <p:cNvSpPr>
            <a:spLocks/>
          </p:cNvSpPr>
          <p:nvPr/>
        </p:nvSpPr>
        <p:spPr bwMode="auto">
          <a:xfrm>
            <a:off x="6324600" y="3175000"/>
            <a:ext cx="2286000" cy="965200"/>
          </a:xfrm>
          <a:custGeom>
            <a:avLst/>
            <a:gdLst>
              <a:gd name="T0" fmla="*/ 0 w 1440"/>
              <a:gd name="T1" fmla="*/ 2147483647 h 608"/>
              <a:gd name="T2" fmla="*/ 2147483647 w 1440"/>
              <a:gd name="T3" fmla="*/ 2147483647 h 608"/>
              <a:gd name="T4" fmla="*/ 2147483647 w 1440"/>
              <a:gd name="T5" fmla="*/ 2147483647 h 608"/>
              <a:gd name="T6" fmla="*/ 2147483647 w 1440"/>
              <a:gd name="T7" fmla="*/ 2147483647 h 608"/>
              <a:gd name="T8" fmla="*/ 2147483647 w 1440"/>
              <a:gd name="T9" fmla="*/ 0 h 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608"/>
              <a:gd name="T17" fmla="*/ 1440 w 1440"/>
              <a:gd name="T18" fmla="*/ 608 h 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608">
                <a:moveTo>
                  <a:pt x="0" y="480"/>
                </a:moveTo>
                <a:cubicBezTo>
                  <a:pt x="24" y="496"/>
                  <a:pt x="48" y="512"/>
                  <a:pt x="144" y="528"/>
                </a:cubicBezTo>
                <a:cubicBezTo>
                  <a:pt x="240" y="544"/>
                  <a:pt x="408" y="608"/>
                  <a:pt x="576" y="576"/>
                </a:cubicBezTo>
                <a:cubicBezTo>
                  <a:pt x="744" y="544"/>
                  <a:pt x="1008" y="432"/>
                  <a:pt x="1152" y="336"/>
                </a:cubicBezTo>
                <a:cubicBezTo>
                  <a:pt x="1296" y="240"/>
                  <a:pt x="1368" y="120"/>
                  <a:pt x="1440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7308850" y="6321623"/>
            <a:ext cx="28257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</a:t>
            </a:r>
            <a:r>
              <a:rPr lang="en-US" sz="1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Steve </a:t>
            </a: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Seitz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4189273"/>
            <a:ext cx="876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After this process, we have a binary image where each pixel is marked as either an edge pixel or a non-edge pixel.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Binary edge map obtained in this way -&gt; a set of edge curves, which after further processing can be represented as polygons in the image domain.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What causes an edge?</a:t>
            </a:r>
          </a:p>
        </p:txBody>
      </p:sp>
      <p:pic>
        <p:nvPicPr>
          <p:cNvPr id="107523" name="Picture 6" descr="ut-tower-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2414" name="Text Box 14"/>
          <p:cNvSpPr txBox="1">
            <a:spLocks noChangeArrowheads="1"/>
          </p:cNvSpPr>
          <p:nvPr/>
        </p:nvSpPr>
        <p:spPr bwMode="auto">
          <a:xfrm>
            <a:off x="6696075" y="1628775"/>
            <a:ext cx="2447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Depth discontinuity: object boundary</a:t>
            </a:r>
          </a:p>
        </p:txBody>
      </p:sp>
      <p:sp>
        <p:nvSpPr>
          <p:cNvPr id="742415" name="Text Box 15"/>
          <p:cNvSpPr txBox="1">
            <a:spLocks noChangeArrowheads="1"/>
          </p:cNvSpPr>
          <p:nvPr/>
        </p:nvSpPr>
        <p:spPr bwMode="auto">
          <a:xfrm>
            <a:off x="287338" y="4456113"/>
            <a:ext cx="2282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Change in surface orientation: shape</a:t>
            </a:r>
          </a:p>
        </p:txBody>
      </p:sp>
      <p:sp>
        <p:nvSpPr>
          <p:cNvPr id="742416" name="Text Box 16"/>
          <p:cNvSpPr txBox="1">
            <a:spLocks noChangeArrowheads="1"/>
          </p:cNvSpPr>
          <p:nvPr/>
        </p:nvSpPr>
        <p:spPr bwMode="auto">
          <a:xfrm>
            <a:off x="6659563" y="3897313"/>
            <a:ext cx="30241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Cast shadows</a:t>
            </a:r>
          </a:p>
        </p:txBody>
      </p:sp>
      <p:sp>
        <p:nvSpPr>
          <p:cNvPr id="742417" name="Text Box 17"/>
          <p:cNvSpPr txBox="1">
            <a:spLocks noChangeArrowheads="1"/>
          </p:cNvSpPr>
          <p:nvPr/>
        </p:nvSpPr>
        <p:spPr bwMode="auto">
          <a:xfrm>
            <a:off x="179388" y="1916113"/>
            <a:ext cx="262731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0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Reflectance change: appearance information, texture</a:t>
            </a:r>
          </a:p>
        </p:txBody>
      </p:sp>
      <p:sp>
        <p:nvSpPr>
          <p:cNvPr id="742418" name="Line 18"/>
          <p:cNvSpPr>
            <a:spLocks noChangeShapeType="1"/>
          </p:cNvSpPr>
          <p:nvPr/>
        </p:nvSpPr>
        <p:spPr bwMode="auto">
          <a:xfrm flipH="1">
            <a:off x="4895850" y="1989138"/>
            <a:ext cx="1871663" cy="11144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19" name="Line 19"/>
          <p:cNvSpPr>
            <a:spLocks noChangeShapeType="1"/>
          </p:cNvSpPr>
          <p:nvPr/>
        </p:nvSpPr>
        <p:spPr bwMode="auto">
          <a:xfrm flipH="1">
            <a:off x="4751388" y="2024063"/>
            <a:ext cx="1981200" cy="20510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0" name="Line 20"/>
          <p:cNvSpPr>
            <a:spLocks noChangeShapeType="1"/>
          </p:cNvSpPr>
          <p:nvPr/>
        </p:nvSpPr>
        <p:spPr bwMode="auto">
          <a:xfrm flipH="1">
            <a:off x="5508625" y="4184650"/>
            <a:ext cx="1258888" cy="9731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1" name="Line 21"/>
          <p:cNvSpPr>
            <a:spLocks noChangeShapeType="1"/>
          </p:cNvSpPr>
          <p:nvPr/>
        </p:nvSpPr>
        <p:spPr bwMode="auto">
          <a:xfrm>
            <a:off x="2016125" y="5121275"/>
            <a:ext cx="827088" cy="5762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2422" name="Line 22"/>
          <p:cNvSpPr>
            <a:spLocks noChangeShapeType="1"/>
          </p:cNvSpPr>
          <p:nvPr/>
        </p:nvSpPr>
        <p:spPr bwMode="auto">
          <a:xfrm>
            <a:off x="1692275" y="2924175"/>
            <a:ext cx="1979613" cy="23764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324600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Grauman,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/>
      <p:bldP spid="742415" grpId="0"/>
      <p:bldP spid="742416" grpId="0"/>
      <p:bldP spid="742417" grpId="0"/>
      <p:bldP spid="742418" grpId="0" animBg="1"/>
      <p:bldP spid="742419" grpId="0" animBg="1"/>
      <p:bldP spid="742420" grpId="0" animBg="1"/>
      <p:bldP spid="742421" grpId="0" animBg="1"/>
      <p:bldP spid="7424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Hysteresis </a:t>
            </a:r>
            <a:r>
              <a:rPr lang="en-US" dirty="0" err="1" smtClean="0"/>
              <a:t>thresholding</a:t>
            </a:r>
            <a:endParaRPr lang="en-US" dirty="0" smtClean="0"/>
          </a:p>
        </p:txBody>
      </p:sp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555124" y="735724"/>
            <a:ext cx="2133600" cy="279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95713" y="3124200"/>
            <a:ext cx="176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original image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" y="3657600"/>
            <a:ext cx="2592388" cy="2740025"/>
            <a:chOff x="144" y="2412"/>
            <a:chExt cx="1633" cy="1726"/>
          </a:xfrm>
        </p:grpSpPr>
        <p:pic>
          <p:nvPicPr>
            <p:cNvPr id="13313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343" y="2213"/>
              <a:ext cx="1236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4" name="Text Box 7"/>
            <p:cNvSpPr txBox="1">
              <a:spLocks noChangeArrowheads="1"/>
            </p:cNvSpPr>
            <p:nvPr/>
          </p:nvSpPr>
          <p:spPr bwMode="auto">
            <a:xfrm>
              <a:off x="438" y="3696"/>
              <a:ext cx="114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high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(strong edges)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276600" y="3657600"/>
            <a:ext cx="2592388" cy="2740025"/>
            <a:chOff x="2064" y="2412"/>
            <a:chExt cx="1633" cy="1726"/>
          </a:xfrm>
        </p:grpSpPr>
        <p:pic>
          <p:nvPicPr>
            <p:cNvPr id="13313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5400000">
              <a:off x="2273" y="2203"/>
              <a:ext cx="1215" cy="1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2" name="Text Box 10"/>
            <p:cNvSpPr txBox="1">
              <a:spLocks noChangeArrowheads="1"/>
            </p:cNvSpPr>
            <p:nvPr/>
          </p:nvSpPr>
          <p:spPr bwMode="auto">
            <a:xfrm>
              <a:off x="2345" y="3696"/>
              <a:ext cx="107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low threshold</a:t>
              </a:r>
            </a:p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(weak edges)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324600" y="3657600"/>
            <a:ext cx="2590800" cy="2435225"/>
            <a:chOff x="3984" y="2412"/>
            <a:chExt cx="1632" cy="1534"/>
          </a:xfrm>
        </p:grpSpPr>
        <p:pic>
          <p:nvPicPr>
            <p:cNvPr id="133129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5400000">
              <a:off x="4198" y="2198"/>
              <a:ext cx="1203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130" name="Text Box 13"/>
            <p:cNvSpPr txBox="1">
              <a:spLocks noChangeArrowheads="1"/>
            </p:cNvSpPr>
            <p:nvPr/>
          </p:nvSpPr>
          <p:spPr bwMode="auto">
            <a:xfrm>
              <a:off x="4043" y="3696"/>
              <a:ext cx="15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hysteresis threshold</a:t>
              </a:r>
            </a:p>
          </p:txBody>
        </p:sp>
      </p:grpSp>
      <p:sp>
        <p:nvSpPr>
          <p:cNvPr id="133128" name="Text Box 14"/>
          <p:cNvSpPr txBox="1">
            <a:spLocks noChangeArrowheads="1"/>
          </p:cNvSpPr>
          <p:nvPr/>
        </p:nvSpPr>
        <p:spPr bwMode="auto">
          <a:xfrm>
            <a:off x="7475538" y="62484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>
          <a:xfrm>
            <a:off x="1371600" y="-76200"/>
            <a:ext cx="7772400" cy="1143000"/>
          </a:xfrm>
        </p:spPr>
        <p:txBody>
          <a:bodyPr/>
          <a:lstStyle/>
          <a:p>
            <a:r>
              <a:rPr lang="en-US" dirty="0" smtClean="0"/>
              <a:t>Hysteresis </a:t>
            </a:r>
            <a:r>
              <a:rPr lang="en-US" dirty="0" err="1" smtClean="0"/>
              <a:t>thresholding</a:t>
            </a:r>
            <a:endParaRPr lang="en-US" dirty="0" smtClean="0"/>
          </a:p>
        </p:txBody>
      </p:sp>
      <p:sp>
        <p:nvSpPr>
          <p:cNvPr id="133124" name="Text Box 4"/>
          <p:cNvSpPr txBox="1">
            <a:spLocks noChangeArrowheads="1"/>
          </p:cNvSpPr>
          <p:nvPr/>
        </p:nvSpPr>
        <p:spPr bwMode="auto">
          <a:xfrm>
            <a:off x="3719514" y="2743200"/>
            <a:ext cx="17668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original image</a:t>
            </a:r>
          </a:p>
        </p:txBody>
      </p:sp>
      <p:pic>
        <p:nvPicPr>
          <p:cNvPr id="133133" name="Picture 6"/>
          <p:cNvPicPr>
            <a:picLocks noChangeAspect="1" noChangeArrowheads="1"/>
          </p:cNvPicPr>
          <p:nvPr/>
        </p:nvPicPr>
        <p:blipFill>
          <a:blip r:embed="rId3" cstate="print"/>
          <a:srcRect l="34021" t="32425" r="11610" b="41121"/>
          <a:stretch>
            <a:fillRect/>
          </a:stretch>
        </p:blipFill>
        <p:spPr bwMode="auto">
          <a:xfrm rot="5400000">
            <a:off x="80434" y="2205567"/>
            <a:ext cx="296333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4" name="Text Box 7"/>
          <p:cNvSpPr txBox="1">
            <a:spLocks noChangeArrowheads="1"/>
          </p:cNvSpPr>
          <p:nvPr/>
        </p:nvSpPr>
        <p:spPr bwMode="auto">
          <a:xfrm>
            <a:off x="619126" y="4708525"/>
            <a:ext cx="1819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high threshold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(strong edges)</a:t>
            </a:r>
          </a:p>
        </p:txBody>
      </p:sp>
      <p:pic>
        <p:nvPicPr>
          <p:cNvPr id="133131" name="Picture 9"/>
          <p:cNvPicPr>
            <a:picLocks noChangeAspect="1" noChangeArrowheads="1"/>
          </p:cNvPicPr>
          <p:nvPr/>
        </p:nvPicPr>
        <p:blipFill>
          <a:blip r:embed="rId4" cstate="print"/>
          <a:srcRect l="30617" t="32394" r="14074" b="41151"/>
          <a:stretch>
            <a:fillRect/>
          </a:stretch>
        </p:blipFill>
        <p:spPr bwMode="auto">
          <a:xfrm rot="5400000">
            <a:off x="3128431" y="2205570"/>
            <a:ext cx="296333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2" name="Text Box 10"/>
          <p:cNvSpPr txBox="1">
            <a:spLocks noChangeArrowheads="1"/>
          </p:cNvSpPr>
          <p:nvPr/>
        </p:nvSpPr>
        <p:spPr bwMode="auto">
          <a:xfrm>
            <a:off x="3646489" y="4708525"/>
            <a:ext cx="1708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low threshold</a:t>
            </a:r>
          </a:p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(weak edges)</a:t>
            </a:r>
          </a:p>
        </p:txBody>
      </p:sp>
      <p:pic>
        <p:nvPicPr>
          <p:cNvPr id="133129" name="Picture 12"/>
          <p:cNvPicPr>
            <a:picLocks noChangeAspect="1" noChangeArrowheads="1"/>
          </p:cNvPicPr>
          <p:nvPr/>
        </p:nvPicPr>
        <p:blipFill>
          <a:blip r:embed="rId5" cstate="print"/>
          <a:srcRect l="29445" t="32322" r="13258" b="41207"/>
          <a:stretch>
            <a:fillRect/>
          </a:stretch>
        </p:blipFill>
        <p:spPr bwMode="auto">
          <a:xfrm rot="5400000">
            <a:off x="6138334" y="2167468"/>
            <a:ext cx="303953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30" name="Text Box 13"/>
          <p:cNvSpPr txBox="1">
            <a:spLocks noChangeArrowheads="1"/>
          </p:cNvSpPr>
          <p:nvPr/>
        </p:nvSpPr>
        <p:spPr bwMode="auto">
          <a:xfrm>
            <a:off x="6342064" y="4708525"/>
            <a:ext cx="2441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hysteresis threshold</a:t>
            </a:r>
          </a:p>
        </p:txBody>
      </p:sp>
      <p:sp>
        <p:nvSpPr>
          <p:cNvPr id="133128" name="Text Box 14"/>
          <p:cNvSpPr txBox="1">
            <a:spLocks noChangeArrowheads="1"/>
          </p:cNvSpPr>
          <p:nvPr/>
        </p:nvSpPr>
        <p:spPr bwMode="auto">
          <a:xfrm>
            <a:off x="7475538" y="62484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Recap: Canny edge detector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665163" y="990600"/>
            <a:ext cx="7772400" cy="4114800"/>
          </a:xfrm>
        </p:spPr>
        <p:txBody>
          <a:bodyPr/>
          <a:lstStyle/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Filter image with derivative of Gaussian 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dirty="0" smtClean="0"/>
              <a:t>Find magnitude and orientation of gradient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Non-maximum suppression</a:t>
            </a:r>
            <a:r>
              <a:rPr lang="en-US" sz="2400" dirty="0" smtClean="0"/>
              <a:t>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Thin wide “ridges” down to single pixel width</a:t>
            </a:r>
          </a:p>
          <a:p>
            <a:pPr marL="533400" indent="-533400">
              <a:spcBef>
                <a:spcPts val="1200"/>
              </a:spcBef>
            </a:pPr>
            <a:r>
              <a:rPr lang="en-US" sz="2400" b="1" dirty="0" smtClean="0"/>
              <a:t>Linking and </a:t>
            </a:r>
            <a:r>
              <a:rPr lang="en-US" sz="2400" b="1" dirty="0" err="1" smtClean="0"/>
              <a:t>thresholding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en-US" sz="2400" b="1" dirty="0" smtClean="0"/>
              <a:t>hysteresis</a:t>
            </a:r>
            <a:r>
              <a:rPr lang="en-US" sz="2400" dirty="0" smtClean="0"/>
              <a:t>):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Define two thresholds: low and high</a:t>
            </a:r>
          </a:p>
          <a:p>
            <a:pPr marL="838200" lvl="1" indent="-381000">
              <a:spcBef>
                <a:spcPts val="1200"/>
              </a:spcBef>
            </a:pPr>
            <a:r>
              <a:rPr lang="en-US" sz="2400" dirty="0" smtClean="0"/>
              <a:t>Use the high threshold to start edge curves and the low threshold to continue them</a:t>
            </a:r>
            <a:endParaRPr lang="en-US" sz="2400" b="1" dirty="0" smtClean="0"/>
          </a:p>
          <a:p>
            <a:pPr marL="533400" indent="-533400">
              <a:spcBef>
                <a:spcPts val="1200"/>
              </a:spcBef>
              <a:buFontTx/>
              <a:buNone/>
            </a:pPr>
            <a:endParaRPr lang="en-US" sz="2400" dirty="0" smtClean="0"/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6705600" y="62484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D. Lowe,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Canny edge detector parameters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-152400" y="990600"/>
            <a:ext cx="9067800" cy="4114800"/>
          </a:xfrm>
        </p:spPr>
        <p:txBody>
          <a:bodyPr/>
          <a:lstStyle/>
          <a:p>
            <a:pPr marL="533400" indent="0">
              <a:spcBef>
                <a:spcPts val="1200"/>
              </a:spcBef>
              <a:buFont typeface="Arial"/>
              <a:buChar char="•"/>
            </a:pPr>
            <a:r>
              <a:rPr lang="en-US" sz="2400" b="1" dirty="0" smtClean="0"/>
              <a:t> S</a:t>
            </a:r>
            <a:r>
              <a:rPr lang="en-US" sz="2400" dirty="0" smtClean="0"/>
              <a:t>ize of the Gaussian filter: smoothing filter used in the first stage directly affects the results of the Canny algorithm. </a:t>
            </a:r>
          </a:p>
          <a:p>
            <a:pPr marL="533400" indent="0">
              <a:spcBef>
                <a:spcPts val="1200"/>
              </a:spcBef>
              <a:buFont typeface="Arial"/>
              <a:buChar char="•"/>
            </a:pPr>
            <a:r>
              <a:rPr lang="en-US" sz="2400" dirty="0" smtClean="0"/>
              <a:t> Smaller filters cause less blurring, and allow detection of small, sharp lines. </a:t>
            </a:r>
          </a:p>
          <a:p>
            <a:pPr marL="533400" indent="0">
              <a:spcBef>
                <a:spcPts val="1200"/>
              </a:spcBef>
              <a:buFont typeface="Arial"/>
              <a:buChar char="•"/>
            </a:pPr>
            <a:r>
              <a:rPr lang="en-US" sz="2400" dirty="0" smtClean="0"/>
              <a:t> Larger filter causes more blurring, smearing out the value of a given pixel over a larger area.</a:t>
            </a:r>
          </a:p>
          <a:p>
            <a:pPr marL="533400" indent="0">
              <a:spcBef>
                <a:spcPts val="1200"/>
              </a:spcBef>
              <a:buFont typeface="Arial"/>
              <a:buChar char="•"/>
            </a:pPr>
            <a:r>
              <a:rPr lang="en-US" sz="2400" dirty="0" smtClean="0"/>
              <a:t> Thresholds: the use of two thresholds with hysteresis allows more flexibility than in a single-threshold approach.</a:t>
            </a:r>
          </a:p>
          <a:p>
            <a:pPr marL="933450" lvl="1" indent="0">
              <a:spcBef>
                <a:spcPts val="1200"/>
              </a:spcBef>
              <a:buFont typeface="Arial"/>
              <a:buChar char="•"/>
            </a:pPr>
            <a:r>
              <a:rPr lang="en-US" sz="2000" dirty="0" smtClean="0"/>
              <a:t> Too high miss important information. </a:t>
            </a:r>
          </a:p>
          <a:p>
            <a:pPr marL="933450" lvl="1" indent="0">
              <a:spcBef>
                <a:spcPts val="1200"/>
              </a:spcBef>
              <a:buFont typeface="Arial"/>
              <a:buChar char="•"/>
            </a:pPr>
            <a:r>
              <a:rPr lang="en-US" sz="2000" dirty="0" smtClean="0"/>
              <a:t> Too low will falsely identify irrelevant information (such as noise) as important.</a:t>
            </a:r>
          </a:p>
          <a:p>
            <a:pPr marL="933450" lvl="1" indent="0">
              <a:spcBef>
                <a:spcPts val="1200"/>
              </a:spcBef>
              <a:buFont typeface="Arial"/>
              <a:buChar char="•"/>
            </a:pPr>
            <a:r>
              <a:rPr lang="en-US" sz="2000" dirty="0" smtClean="0"/>
              <a:t> No generic, automatic solution, yet.</a:t>
            </a:r>
          </a:p>
        </p:txBody>
      </p:sp>
      <p:sp>
        <p:nvSpPr>
          <p:cNvPr id="124932" name="Text Box 4"/>
          <p:cNvSpPr txBox="1">
            <a:spLocks noChangeArrowheads="1"/>
          </p:cNvSpPr>
          <p:nvPr/>
        </p:nvSpPr>
        <p:spPr bwMode="auto">
          <a:xfrm>
            <a:off x="6705600" y="62484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Source: D. Lowe, L. </a:t>
            </a:r>
            <a:r>
              <a:rPr lang="en-US" sz="1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Fei-Fei</a:t>
            </a:r>
            <a:endParaRPr lang="en-US" sz="1400" kern="120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15" descr="6397129TeraWhiteMug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/>
          <a:stretch>
            <a:fillRect/>
          </a:stretch>
        </p:blipFill>
        <p:spPr bwMode="auto">
          <a:xfrm>
            <a:off x="152400" y="3763963"/>
            <a:ext cx="2243138" cy="2243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4148" name="Picture 3"/>
          <p:cNvPicPr>
            <a:picLocks noChangeAspect="1" noChangeArrowheads="1"/>
          </p:cNvPicPr>
          <p:nvPr/>
        </p:nvPicPr>
        <p:blipFill>
          <a:blip r:embed="rId4" cstate="print"/>
          <a:srcRect l="45624" t="26752" r="46667" b="54103"/>
          <a:stretch>
            <a:fillRect/>
          </a:stretch>
        </p:blipFill>
        <p:spPr bwMode="auto">
          <a:xfrm>
            <a:off x="368300" y="990600"/>
            <a:ext cx="17367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9" name="Picture 7" descr="340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19463" y="1027113"/>
            <a:ext cx="1795462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0" name="Picture 9" descr="1361061556_5dc21bd4a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2738" y="3906838"/>
            <a:ext cx="2952750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1" name="Picture 11" descr="6204982-l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27750" y="3798888"/>
            <a:ext cx="223202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52" name="Picture 13" descr="NYBG_Tree%20Shado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48400" y="990600"/>
            <a:ext cx="1938338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16"/>
          <p:cNvSpPr txBox="1">
            <a:spLocks noChangeArrowheads="1"/>
          </p:cNvSpPr>
          <p:nvPr/>
        </p:nvSpPr>
        <p:spPr bwMode="auto">
          <a:xfrm>
            <a:off x="584200" y="6019800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Background</a:t>
            </a:r>
          </a:p>
        </p:txBody>
      </p:sp>
      <p:sp>
        <p:nvSpPr>
          <p:cNvPr id="134154" name="Text Box 17"/>
          <p:cNvSpPr txBox="1">
            <a:spLocks noChangeArrowheads="1"/>
          </p:cNvSpPr>
          <p:nvPr/>
        </p:nvSpPr>
        <p:spPr bwMode="auto">
          <a:xfrm>
            <a:off x="3822700" y="6019800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Texture</a:t>
            </a:r>
          </a:p>
        </p:txBody>
      </p:sp>
      <p:sp>
        <p:nvSpPr>
          <p:cNvPr id="134155" name="Text Box 18"/>
          <p:cNvSpPr txBox="1">
            <a:spLocks noChangeArrowheads="1"/>
          </p:cNvSpPr>
          <p:nvPr/>
        </p:nvSpPr>
        <p:spPr bwMode="auto">
          <a:xfrm>
            <a:off x="6669088" y="6019800"/>
            <a:ext cx="1873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Shadows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76200"/>
            <a:ext cx="8534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Low-level edges vs. perceived contours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0" y="6352401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Grauman,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5670"/>
            <a:ext cx="7772400" cy="8382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Low-level edges vs. </a:t>
            </a:r>
            <a:br>
              <a:rPr lang="en-US" sz="3600" dirty="0" smtClean="0"/>
            </a:br>
            <a:r>
              <a:rPr lang="en-US" sz="3600" dirty="0" smtClean="0"/>
              <a:t>perceived contours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641975"/>
            <a:ext cx="77724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Berkeley segmentation database:</a:t>
            </a:r>
            <a:br>
              <a:rPr lang="en-US" sz="2400" smtClean="0"/>
            </a:br>
            <a:r>
              <a:rPr lang="en-US" sz="1600" smtClean="0">
                <a:hlinkClick r:id="rId3"/>
              </a:rPr>
              <a:t>http://www.eecs.berkeley.edu/Research/Projects/CS/vision/grouping/segbench/</a:t>
            </a:r>
            <a:endParaRPr lang="en-US" sz="1600" smtClean="0"/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963" y="1603375"/>
            <a:ext cx="2662237" cy="177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1603375"/>
            <a:ext cx="2667000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4" name="Picture 6" descr="buffal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9650" y="1603375"/>
            <a:ext cx="2673350" cy="1784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517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6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6600" y="3557588"/>
            <a:ext cx="2667000" cy="177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7" name="Picture 9" descr="boy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89650" y="3557588"/>
            <a:ext cx="2667000" cy="1779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5178" name="Text Box 10"/>
          <p:cNvSpPr txBox="1">
            <a:spLocks noChangeArrowheads="1"/>
          </p:cNvSpPr>
          <p:nvPr/>
        </p:nvSpPr>
        <p:spPr bwMode="auto">
          <a:xfrm>
            <a:off x="1346200" y="1146175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sp>
        <p:nvSpPr>
          <p:cNvPr id="135179" name="Text Box 11"/>
          <p:cNvSpPr txBox="1">
            <a:spLocks noChangeArrowheads="1"/>
          </p:cNvSpPr>
          <p:nvPr/>
        </p:nvSpPr>
        <p:spPr bwMode="auto">
          <a:xfrm>
            <a:off x="3473450" y="1143000"/>
            <a:ext cx="231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human segmentation</a:t>
            </a:r>
          </a:p>
        </p:txBody>
      </p:sp>
      <p:sp>
        <p:nvSpPr>
          <p:cNvPr id="135180" name="Text Box 12"/>
          <p:cNvSpPr txBox="1">
            <a:spLocks noChangeArrowheads="1"/>
          </p:cNvSpPr>
          <p:nvPr/>
        </p:nvSpPr>
        <p:spPr bwMode="auto">
          <a:xfrm>
            <a:off x="6318250" y="1146175"/>
            <a:ext cx="213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gradient magnitude</a:t>
            </a:r>
          </a:p>
        </p:txBody>
      </p:sp>
      <p:sp>
        <p:nvSpPr>
          <p:cNvPr id="135181" name="Text Box 13"/>
          <p:cNvSpPr txBox="1">
            <a:spLocks noChangeArrowheads="1"/>
          </p:cNvSpPr>
          <p:nvPr/>
        </p:nvSpPr>
        <p:spPr bwMode="auto">
          <a:xfrm>
            <a:off x="7315200" y="6248400"/>
            <a:ext cx="19939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</a:t>
            </a:r>
            <a:r>
              <a:rPr lang="en-US" sz="1400" b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Lazebnik</a:t>
            </a:r>
            <a:endParaRPr lang="en-US" sz="14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13675" r="34167" b="10426"/>
          <a:stretch>
            <a:fillRect/>
          </a:stretch>
        </p:blipFill>
        <p:spPr bwMode="auto">
          <a:xfrm>
            <a:off x="2590800" y="1020417"/>
            <a:ext cx="6391275" cy="545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5" name="TextBox 4"/>
          <p:cNvSpPr txBox="1">
            <a:spLocks noChangeArrowheads="1"/>
          </p:cNvSpPr>
          <p:nvPr/>
        </p:nvSpPr>
        <p:spPr bwMode="auto">
          <a:xfrm>
            <a:off x="-76200" y="6172200"/>
            <a:ext cx="3048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2004]</a:t>
            </a:r>
          </a:p>
        </p:txBody>
      </p:sp>
      <p:sp>
        <p:nvSpPr>
          <p:cNvPr id="136196" name="TextBox 5"/>
          <p:cNvSpPr txBox="1">
            <a:spLocks noChangeArrowheads="1"/>
          </p:cNvSpPr>
          <p:nvPr/>
        </p:nvSpPr>
        <p:spPr bwMode="auto">
          <a:xfrm>
            <a:off x="2286000" y="152400"/>
            <a:ext cx="685799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Human-marked </a:t>
            </a:r>
            <a:r>
              <a:rPr lang="en-US" sz="32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segment boundaries</a:t>
            </a:r>
            <a:endParaRPr lang="en-US" sz="32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6197" name="TextBox 6"/>
          <p:cNvSpPr txBox="1">
            <a:spLocks noChangeArrowheads="1"/>
          </p:cNvSpPr>
          <p:nvPr/>
        </p:nvSpPr>
        <p:spPr bwMode="auto">
          <a:xfrm>
            <a:off x="158750" y="1141274"/>
            <a:ext cx="18986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Learn 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from humans which combination of features is most indicative of a “good” contour?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TextBox 6"/>
          <p:cNvSpPr txBox="1">
            <a:spLocks noChangeArrowheads="1"/>
          </p:cNvSpPr>
          <p:nvPr/>
        </p:nvSpPr>
        <p:spPr bwMode="auto">
          <a:xfrm>
            <a:off x="76200" y="6172200"/>
            <a:ext cx="3962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2004]</a:t>
            </a:r>
          </a:p>
        </p:txBody>
      </p:sp>
      <p:sp>
        <p:nvSpPr>
          <p:cNvPr id="137221" name="Title 7"/>
          <p:cNvSpPr>
            <a:spLocks noGrp="1"/>
          </p:cNvSpPr>
          <p:nvPr>
            <p:ph type="title" idx="4294967295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What features are responsible </a:t>
            </a:r>
            <a:br>
              <a:rPr lang="en-US" sz="3200" dirty="0" smtClean="0"/>
            </a:br>
            <a:r>
              <a:rPr lang="en-US" sz="3200" dirty="0" smtClean="0"/>
              <a:t>for perceived edges?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-152400" y="1152832"/>
            <a:ext cx="8686800" cy="4943168"/>
            <a:chOff x="0" y="1600200"/>
            <a:chExt cx="8686800" cy="494316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7188" t="42048" r="10156" b="2965"/>
            <a:stretch>
              <a:fillRect/>
            </a:stretch>
          </p:blipFill>
          <p:spPr bwMode="auto">
            <a:xfrm>
              <a:off x="228600" y="1905000"/>
              <a:ext cx="8458200" cy="4638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9167" t="19145" r="17500" b="76570"/>
            <a:stretch>
              <a:fillRect/>
            </a:stretch>
          </p:blipFill>
          <p:spPr bwMode="auto">
            <a:xfrm>
              <a:off x="0" y="1600200"/>
              <a:ext cx="7391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7219" name="TextBox 5"/>
          <p:cNvSpPr txBox="1">
            <a:spLocks noChangeArrowheads="1"/>
          </p:cNvSpPr>
          <p:nvPr/>
        </p:nvSpPr>
        <p:spPr bwMode="auto">
          <a:xfrm>
            <a:off x="7239000" y="1752600"/>
            <a:ext cx="1981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Feature profiles (oriented energy, brightness, color, and texture gradients) along the patch’s horizontal diameter</a:t>
            </a:r>
          </a:p>
        </p:txBody>
      </p:sp>
      <p:sp>
        <p:nvSpPr>
          <p:cNvPr id="9" name="Oval 8"/>
          <p:cNvSpPr/>
          <p:nvPr/>
        </p:nvSpPr>
        <p:spPr>
          <a:xfrm>
            <a:off x="6172200" y="1066800"/>
            <a:ext cx="1143000" cy="5257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5400" y="1143000"/>
            <a:ext cx="1143000" cy="5257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86600" y="6276201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 cstate="print"/>
          <a:srcRect l="19167" t="19145" r="17500" b="30257"/>
          <a:stretch>
            <a:fillRect/>
          </a:stretch>
        </p:blipFill>
        <p:spPr bwMode="auto">
          <a:xfrm>
            <a:off x="990600" y="1371600"/>
            <a:ext cx="739140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19" name="TextBox 5"/>
          <p:cNvSpPr txBox="1">
            <a:spLocks noChangeArrowheads="1"/>
          </p:cNvSpPr>
          <p:nvPr/>
        </p:nvSpPr>
        <p:spPr bwMode="auto">
          <a:xfrm>
            <a:off x="838200" y="5257800"/>
            <a:ext cx="8305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Feature profiles (oriented energy, brightness, color, and texture gradients) along the patch’s horizontal diameter</a:t>
            </a:r>
          </a:p>
        </p:txBody>
      </p:sp>
      <p:sp>
        <p:nvSpPr>
          <p:cNvPr id="137220" name="TextBox 6"/>
          <p:cNvSpPr txBox="1">
            <a:spLocks noChangeArrowheads="1"/>
          </p:cNvSpPr>
          <p:nvPr/>
        </p:nvSpPr>
        <p:spPr bwMode="auto">
          <a:xfrm>
            <a:off x="0" y="6172200"/>
            <a:ext cx="3276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 PAMI 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2004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]</a:t>
            </a:r>
          </a:p>
        </p:txBody>
      </p:sp>
      <p:sp>
        <p:nvSpPr>
          <p:cNvPr id="137221" name="Title 7"/>
          <p:cNvSpPr>
            <a:spLocks noGrp="1"/>
          </p:cNvSpPr>
          <p:nvPr>
            <p:ph type="title" idx="4294967295"/>
          </p:nvPr>
        </p:nvSpPr>
        <p:spPr>
          <a:xfrm>
            <a:off x="17526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What features are responsible </a:t>
            </a:r>
            <a:br>
              <a:rPr lang="en-US" sz="2800" dirty="0" smtClean="0"/>
            </a:br>
            <a:r>
              <a:rPr lang="en-US" sz="2800" dirty="0" smtClean="0"/>
              <a:t>for perceived edges?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 l="9167" t="53333" r="46249" b="9061"/>
          <a:stretch>
            <a:fillRect/>
          </a:stretch>
        </p:blipFill>
        <p:spPr bwMode="auto">
          <a:xfrm>
            <a:off x="1981200" y="2842403"/>
            <a:ext cx="6967451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 cstate="print"/>
          <a:srcRect l="9167" t="26752" r="46667" b="54103"/>
          <a:stretch>
            <a:fillRect/>
          </a:stretch>
        </p:blipFill>
        <p:spPr bwMode="auto">
          <a:xfrm>
            <a:off x="2014451" y="990600"/>
            <a:ext cx="7010400" cy="185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244" name="TextBox 5"/>
          <p:cNvSpPr txBox="1">
            <a:spLocks noChangeArrowheads="1"/>
          </p:cNvSpPr>
          <p:nvPr/>
        </p:nvSpPr>
        <p:spPr bwMode="auto">
          <a:xfrm>
            <a:off x="0" y="5867400"/>
            <a:ext cx="1981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[D. Martin et al.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PAMI 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2004]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9628" y="48635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355" name="Picture 3" descr="ut-tower-2_l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1484313"/>
            <a:ext cx="1511300" cy="15113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40356" name="Picture 4" descr="ut-tower-2_corn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950" y="4076700"/>
            <a:ext cx="1619250" cy="1727200"/>
          </a:xfrm>
          <a:prstGeom prst="rect">
            <a:avLst/>
          </a:prstGeom>
          <a:noFill/>
          <a:ln w="57150">
            <a:solidFill>
              <a:srgbClr val="00FFFF"/>
            </a:solidFill>
            <a:miter lim="800000"/>
            <a:headEnd/>
            <a:tailEnd/>
          </a:ln>
        </p:spPr>
      </p:pic>
      <p:pic>
        <p:nvPicPr>
          <p:cNvPr id="740357" name="Picture 5" descr="ut-tower-2_consta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238" y="1952625"/>
            <a:ext cx="1577975" cy="1655763"/>
          </a:xfrm>
          <a:prstGeom prst="rect">
            <a:avLst/>
          </a:prstGeom>
          <a:noFill/>
          <a:ln w="5715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08550" name="Picture 6" descr="ut-tower-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2388" y="1268413"/>
            <a:ext cx="3846512" cy="512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0359" name="Rectangle 7"/>
          <p:cNvSpPr>
            <a:spLocks noChangeArrowheads="1"/>
          </p:cNvSpPr>
          <p:nvPr/>
        </p:nvSpPr>
        <p:spPr bwMode="auto">
          <a:xfrm>
            <a:off x="4716463" y="3321050"/>
            <a:ext cx="287337" cy="2873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0" name="Rectangle 8"/>
          <p:cNvSpPr>
            <a:spLocks noChangeArrowheads="1"/>
          </p:cNvSpPr>
          <p:nvPr/>
        </p:nvSpPr>
        <p:spPr bwMode="auto">
          <a:xfrm>
            <a:off x="3563938" y="2635250"/>
            <a:ext cx="323850" cy="3238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1" name="Rectangle 9"/>
          <p:cNvSpPr>
            <a:spLocks noChangeArrowheads="1"/>
          </p:cNvSpPr>
          <p:nvPr/>
        </p:nvSpPr>
        <p:spPr bwMode="auto">
          <a:xfrm>
            <a:off x="4681538" y="4581525"/>
            <a:ext cx="287337" cy="287338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2" name="Line 10"/>
          <p:cNvSpPr>
            <a:spLocks noChangeShapeType="1"/>
          </p:cNvSpPr>
          <p:nvPr/>
        </p:nvSpPr>
        <p:spPr bwMode="auto">
          <a:xfrm flipH="1" flipV="1">
            <a:off x="2195513" y="2565400"/>
            <a:ext cx="1296987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3" name="Line 11"/>
          <p:cNvSpPr>
            <a:spLocks noChangeShapeType="1"/>
          </p:cNvSpPr>
          <p:nvPr/>
        </p:nvSpPr>
        <p:spPr bwMode="auto">
          <a:xfrm flipV="1">
            <a:off x="5111750" y="2312988"/>
            <a:ext cx="1692275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40364" name="Line 12"/>
          <p:cNvSpPr>
            <a:spLocks noChangeShapeType="1"/>
          </p:cNvSpPr>
          <p:nvPr/>
        </p:nvSpPr>
        <p:spPr bwMode="auto">
          <a:xfrm>
            <a:off x="4967288" y="4689475"/>
            <a:ext cx="1944687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Edges/gradients and invariance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276201"/>
            <a:ext cx="533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Grauman,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9" grpId="0" animBg="1"/>
      <p:bldP spid="740360" grpId="0" animBg="1"/>
      <p:bldP spid="740361" grpId="0" animBg="1"/>
      <p:bldP spid="740362" grpId="0" animBg="1"/>
      <p:bldP spid="740363" grpId="0" animBg="1"/>
      <p:bldP spid="74036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1354138" y="76200"/>
            <a:ext cx="8323262" cy="722313"/>
          </a:xfrm>
        </p:spPr>
        <p:txBody>
          <a:bodyPr/>
          <a:lstStyle/>
          <a:p>
            <a:r>
              <a:rPr lang="en-US" sz="3200" dirty="0" smtClean="0"/>
              <a:t>State-of-the-Art in Contour Detection</a:t>
            </a:r>
            <a:endParaRPr lang="en-US" dirty="0" smtClean="0"/>
          </a:p>
        </p:txBody>
      </p:sp>
      <p:pic>
        <p:nvPicPr>
          <p:cNvPr id="6147" name="Picture 4" descr="hist_2008b_crop.t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550" y="1143000"/>
            <a:ext cx="610393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828800" y="6284070"/>
            <a:ext cx="60198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300" dirty="0" err="1" smtClean="0">
                <a:latin typeface="Arial" pitchFamily="34" charset="0"/>
                <a:cs typeface="Arial" pitchFamily="34" charset="0"/>
              </a:rPr>
              <a:t>Jitendra</a:t>
            </a:r>
            <a:r>
              <a:rPr lang="en-US" sz="13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300" dirty="0" err="1" smtClean="0">
                <a:latin typeface="Arial" pitchFamily="34" charset="0"/>
                <a:cs typeface="Arial" pitchFamily="34" charset="0"/>
              </a:rPr>
              <a:t>Malik</a:t>
            </a:r>
            <a:r>
              <a:rPr lang="en-US" sz="1300" dirty="0" smtClean="0">
                <a:latin typeface="Arial" pitchFamily="34" charset="0"/>
                <a:cs typeface="Arial" pitchFamily="34" charset="0"/>
              </a:rPr>
              <a:t>: http://www.cs.berkeley.edu/~malik/malik-talks-ptrs.html</a:t>
            </a:r>
            <a:endParaRPr lang="en-US" sz="1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2514600"/>
            <a:ext cx="129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Prewitt, </a:t>
            </a:r>
            <a:r>
              <a:rPr lang="en-US" sz="2000" dirty="0" err="1" smtClean="0"/>
              <a:t>Sobel</a:t>
            </a:r>
            <a:r>
              <a:rPr lang="en-US" sz="2000" dirty="0" smtClean="0"/>
              <a:t>, Roberts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88589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Canny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143000" y="1981200"/>
            <a:ext cx="11430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838200" y="2819400"/>
            <a:ext cx="11430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1" name="Left Brace 10"/>
          <p:cNvSpPr/>
          <p:nvPr/>
        </p:nvSpPr>
        <p:spPr bwMode="auto">
          <a:xfrm>
            <a:off x="1828800" y="2590800"/>
            <a:ext cx="457200" cy="685800"/>
          </a:xfrm>
          <a:prstGeom prst="leftBrace">
            <a:avLst>
              <a:gd name="adj1" fmla="val 8333"/>
              <a:gd name="adj2" fmla="val 4477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imes New Roman" pitchFamily="1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1430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Canny+opt</a:t>
            </a:r>
            <a:r>
              <a:rPr lang="en-US" sz="2000" dirty="0" smtClean="0"/>
              <a:t> thresholds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219200" y="1524000"/>
            <a:ext cx="1219200" cy="3063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620000" y="2743200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Learned with combined features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 bwMode="auto">
          <a:xfrm rot="10800000" flipV="1">
            <a:off x="6096000" y="3048000"/>
            <a:ext cx="1524000" cy="1524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696200" y="129540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Human agreement</a:t>
            </a:r>
            <a:endParaRPr lang="en-US" sz="2000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 rot="10800000">
            <a:off x="5486400" y="1447800"/>
            <a:ext cx="2286000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3" grpId="0"/>
      <p:bldP spid="18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>
          <a:xfrm>
            <a:off x="446088" y="1219200"/>
            <a:ext cx="8229600" cy="4525962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Filters allow local image neighborhood to influence our description and features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Smoothing to reduce noise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Derivatives to locate contrast, gradient</a:t>
            </a:r>
            <a:endParaRPr lang="en-US" sz="2400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00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Convolution properties will influence the efficiency with which we can process images.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Associative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Filter </a:t>
            </a:r>
            <a:r>
              <a:rPr lang="en-US" sz="2000" dirty="0" err="1" smtClean="0"/>
              <a:t>separability</a:t>
            </a:r>
            <a:endParaRPr lang="en-US" sz="2000" dirty="0" smtClean="0"/>
          </a:p>
          <a:p>
            <a:pPr lvl="1">
              <a:spcBef>
                <a:spcPts val="600"/>
              </a:spcBef>
            </a:pPr>
            <a:endParaRPr lang="en-US" sz="1400" dirty="0" smtClean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dirty="0" smtClean="0"/>
              <a:t>Edge detection processes the image gradient to find curves, or chains of </a:t>
            </a:r>
            <a:r>
              <a:rPr lang="en-US" sz="2400" dirty="0" err="1" smtClean="0"/>
              <a:t>edgels</a:t>
            </a:r>
            <a:r>
              <a:rPr lang="en-US" sz="2400" dirty="0" smtClean="0"/>
              <a:t>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/>
          <p:cNvPicPr>
            <a:picLocks noChangeAspect="1" noChangeArrowheads="1"/>
          </p:cNvPicPr>
          <p:nvPr/>
        </p:nvPicPr>
        <p:blipFill>
          <a:blip r:embed="rId3" cstate="print"/>
          <a:srcRect l="52249" t="68134" r="34583" b="11079"/>
          <a:stretch>
            <a:fillRect/>
          </a:stretch>
        </p:blipFill>
        <p:spPr bwMode="auto">
          <a:xfrm>
            <a:off x="1866900" y="1238250"/>
            <a:ext cx="2344738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Title 3"/>
          <p:cNvSpPr>
            <a:spLocks noGrp="1"/>
          </p:cNvSpPr>
          <p:nvPr>
            <p:ph type="title"/>
          </p:nvPr>
        </p:nvSpPr>
        <p:spPr>
          <a:xfrm>
            <a:off x="446088" y="-14288"/>
            <a:ext cx="8229600" cy="1143001"/>
          </a:xfrm>
        </p:spPr>
        <p:txBody>
          <a:bodyPr/>
          <a:lstStyle/>
          <a:p>
            <a:r>
              <a:rPr lang="en-US" sz="4000" smtClean="0"/>
              <a:t>Binary images</a:t>
            </a:r>
          </a:p>
        </p:txBody>
      </p:sp>
      <p:pic>
        <p:nvPicPr>
          <p:cNvPr id="54276" name="Picture 4" descr="rfcgw"/>
          <p:cNvPicPr>
            <a:picLocks noChangeAspect="1" noChangeArrowheads="1"/>
          </p:cNvPicPr>
          <p:nvPr/>
        </p:nvPicPr>
        <p:blipFill>
          <a:blip r:embed="rId4" cstate="print"/>
          <a:srcRect l="35599" t="25999" r="48155" b="34000"/>
          <a:stretch>
            <a:fillRect/>
          </a:stretch>
        </p:blipFill>
        <p:spPr bwMode="auto">
          <a:xfrm>
            <a:off x="406400" y="1238250"/>
            <a:ext cx="1277938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15" descr="edg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088" y="3867150"/>
            <a:ext cx="2590800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 descr="Slide42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9350" t="9350" r="10009" b="4944"/>
          <a:stretch>
            <a:fillRect/>
          </a:stretch>
        </p:blipFill>
        <p:spPr bwMode="auto">
          <a:xfrm rot="5400000">
            <a:off x="4148954" y="1402529"/>
            <a:ext cx="2336832" cy="20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4" descr="img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86550" y="1274763"/>
            <a:ext cx="21209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5" descr="img5"/>
          <p:cNvPicPr>
            <a:picLocks noChangeAspect="1" noChangeArrowheads="1"/>
          </p:cNvPicPr>
          <p:nvPr/>
        </p:nvPicPr>
        <p:blipFill>
          <a:blip r:embed="rId8" cstate="print"/>
          <a:srcRect l="-1627" t="7059" r="64227" b="65492"/>
          <a:stretch>
            <a:fillRect/>
          </a:stretch>
        </p:blipFill>
        <p:spPr bwMode="auto">
          <a:xfrm>
            <a:off x="7051675" y="4086225"/>
            <a:ext cx="1752600" cy="211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4281" name="Picture 4"/>
          <p:cNvPicPr>
            <a:picLocks noChangeAspect="1" noChangeArrowheads="1"/>
          </p:cNvPicPr>
          <p:nvPr/>
        </p:nvPicPr>
        <p:blipFill>
          <a:blip r:embed="rId9" cstate="print"/>
          <a:srcRect l="35265" t="50417" r="48381" b="35834"/>
          <a:stretch>
            <a:fillRect/>
          </a:stretch>
        </p:blipFill>
        <p:spPr bwMode="auto">
          <a:xfrm>
            <a:off x="3148013" y="3794125"/>
            <a:ext cx="1828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2" name="Picture 5"/>
          <p:cNvPicPr>
            <a:picLocks noChangeAspect="1" noChangeArrowheads="1"/>
          </p:cNvPicPr>
          <p:nvPr/>
        </p:nvPicPr>
        <p:blipFill>
          <a:blip r:embed="rId10" cstate="print"/>
          <a:srcRect l="35468" t="22519" r="36049" b="42940"/>
          <a:stretch>
            <a:fillRect/>
          </a:stretch>
        </p:blipFill>
        <p:spPr bwMode="auto">
          <a:xfrm>
            <a:off x="5229225" y="3794125"/>
            <a:ext cx="16065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086600" y="6324600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8229600" cy="1143000"/>
          </a:xfrm>
        </p:spPr>
        <p:txBody>
          <a:bodyPr/>
          <a:lstStyle/>
          <a:p>
            <a:r>
              <a:rPr lang="en-US" sz="4000" dirty="0" smtClean="0"/>
              <a:t>Binary image analysis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en-US" sz="2800" dirty="0" smtClean="0"/>
              <a:t>Basic steps</a:t>
            </a:r>
            <a:endParaRPr lang="en-US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 the image into binary form </a:t>
            </a:r>
          </a:p>
          <a:p>
            <a:pPr lvl="1">
              <a:spcAft>
                <a:spcPts val="600"/>
              </a:spcAft>
            </a:pPr>
            <a:r>
              <a:rPr lang="en-US" sz="2400" dirty="0" err="1" smtClean="0">
                <a:ea typeface="+mn-ea"/>
                <a:cs typeface="+mn-cs"/>
              </a:rPr>
              <a:t>Thresholding</a:t>
            </a:r>
            <a:endParaRPr lang="en-US" sz="24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en-US" sz="2800" dirty="0" smtClean="0"/>
              <a:t>Clean up the </a:t>
            </a:r>
            <a:r>
              <a:rPr lang="en-US" sz="2800" dirty="0" err="1" smtClean="0"/>
              <a:t>thresholded</a:t>
            </a:r>
            <a:r>
              <a:rPr lang="en-US" sz="2800" dirty="0" smtClean="0"/>
              <a:t> image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Morphological operators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Extract separate blobs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>
                <a:ea typeface="+mn-ea"/>
                <a:cs typeface="+mn-cs"/>
              </a:rPr>
              <a:t>Connected components</a:t>
            </a:r>
          </a:p>
          <a:p>
            <a:pPr>
              <a:spcAft>
                <a:spcPts val="600"/>
              </a:spcAft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Describe the blobs with region properties</a:t>
            </a:r>
            <a:endParaRPr lang="en-US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086600" y="6324600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Binary images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274763"/>
            <a:ext cx="8229600" cy="4525962"/>
          </a:xfrm>
        </p:spPr>
        <p:txBody>
          <a:bodyPr/>
          <a:lstStyle/>
          <a:p>
            <a:pPr eaLnBrk="1" hangingPunct="1"/>
            <a:r>
              <a:rPr lang="en-US" smtClean="0"/>
              <a:t>Two pixel values</a:t>
            </a:r>
          </a:p>
          <a:p>
            <a:pPr lvl="1" eaLnBrk="1" hangingPunct="1"/>
            <a:r>
              <a:rPr lang="en-US" smtClean="0"/>
              <a:t>Foreground and background</a:t>
            </a:r>
          </a:p>
          <a:p>
            <a:pPr lvl="1" eaLnBrk="1" hangingPunct="1"/>
            <a:r>
              <a:rPr lang="en-US" smtClean="0"/>
              <a:t>Mark region(s) of interest</a:t>
            </a:r>
          </a:p>
        </p:txBody>
      </p:sp>
      <p:pic>
        <p:nvPicPr>
          <p:cNvPr id="55300" name="Picture 12"/>
          <p:cNvPicPr>
            <a:picLocks noChangeAspect="1" noChangeArrowheads="1"/>
          </p:cNvPicPr>
          <p:nvPr/>
        </p:nvPicPr>
        <p:blipFill>
          <a:blip r:embed="rId3" cstate="print"/>
          <a:srcRect l="20000" t="28876" r="55417" b="41823"/>
          <a:stretch>
            <a:fillRect/>
          </a:stretch>
        </p:blipFill>
        <p:spPr bwMode="auto">
          <a:xfrm>
            <a:off x="1692275" y="3355975"/>
            <a:ext cx="2905125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13"/>
          <p:cNvPicPr>
            <a:picLocks noChangeAspect="1" noChangeArrowheads="1"/>
          </p:cNvPicPr>
          <p:nvPr/>
        </p:nvPicPr>
        <p:blipFill>
          <a:blip r:embed="rId3" cstate="print"/>
          <a:srcRect l="37500" t="64055" r="47917" b="12776"/>
          <a:stretch>
            <a:fillRect/>
          </a:stretch>
        </p:blipFill>
        <p:spPr bwMode="auto">
          <a:xfrm>
            <a:off x="4686300" y="3282950"/>
            <a:ext cx="2405063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err="1" smtClean="0"/>
              <a:t>Thresholding</a:t>
            </a:r>
            <a:endParaRPr lang="en-US" sz="40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Grayscale -&gt; binary mask</a:t>
            </a:r>
          </a:p>
          <a:p>
            <a:pPr eaLnBrk="1" hangingPunct="1"/>
            <a:r>
              <a:rPr lang="en-US" sz="2800" dirty="0" smtClean="0"/>
              <a:t>Useful if object of interest’s intensity distribution is distinct from background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sz="1800" dirty="0" smtClean="0"/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>
              <a:hlinkClick r:id="rId3"/>
            </a:endParaRPr>
          </a:p>
          <a:p>
            <a:pPr eaLnBrk="1" hangingPunct="1"/>
            <a:r>
              <a:rPr lang="en-US" sz="1800" dirty="0" smtClean="0">
                <a:hlinkClick r:id="rId3"/>
              </a:rPr>
              <a:t>Example</a:t>
            </a:r>
            <a:r>
              <a:rPr lang="en-US" sz="1800" dirty="0" smtClean="0"/>
              <a:t> http://homepages.inf.ed.ac.uk/rbf/CVonline/LOCAL_COPIES/FITZGIBBON/simplebinary.html</a:t>
            </a:r>
          </a:p>
          <a:p>
            <a:pPr eaLnBrk="1" hangingPunct="1"/>
            <a:endParaRPr lang="en-US" sz="1800" dirty="0" smtClean="0"/>
          </a:p>
        </p:txBody>
      </p:sp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733800"/>
            <a:ext cx="5181600" cy="976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724400"/>
            <a:ext cx="4724400" cy="10096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7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2667000"/>
            <a:ext cx="4572000" cy="1006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dirty="0" err="1" smtClean="0"/>
              <a:t>Thresholding</a:t>
            </a:r>
            <a:endParaRPr lang="en-US" sz="4000" dirty="0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dirty="0" smtClean="0"/>
              <a:t>Given a grayscale image or an intermediate matrix </a:t>
            </a:r>
            <a:r>
              <a:rPr lang="en-US" sz="2400" dirty="0" smtClean="0">
                <a:sym typeface="Wingdings" pitchFamily="2" charset="2"/>
              </a:rPr>
              <a:t> threshold to create a binary output.</a:t>
            </a:r>
            <a:endParaRPr lang="en-US" sz="2400" dirty="0" smtClean="0"/>
          </a:p>
        </p:txBody>
      </p:sp>
      <p:pic>
        <p:nvPicPr>
          <p:cNvPr id="4" name="Picture 5" descr="canny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2388" y="2949575"/>
            <a:ext cx="2470150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anny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0150" y="2949575"/>
            <a:ext cx="2482850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030288" y="5432425"/>
            <a:ext cx="31035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Gradient magnitude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024313" y="4191000"/>
            <a:ext cx="803275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3256" name="TextBox 10"/>
          <p:cNvSpPr txBox="1">
            <a:spLocks noChangeArrowheads="1"/>
          </p:cNvSpPr>
          <p:nvPr/>
        </p:nvSpPr>
        <p:spPr bwMode="auto">
          <a:xfrm>
            <a:off x="1760538" y="5948363"/>
            <a:ext cx="55499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pixels where gradient is strong.</a:t>
            </a:r>
          </a:p>
        </p:txBody>
      </p:sp>
      <p:sp>
        <p:nvSpPr>
          <p:cNvPr id="53258" name="TextBox 12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edge detection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44450" y="2514600"/>
            <a:ext cx="8982075" cy="2667000"/>
            <a:chOff x="446031" y="2771766"/>
            <a:chExt cx="9347328" cy="2774988"/>
          </a:xfrm>
        </p:grpSpPr>
        <p:sp>
          <p:nvSpPr>
            <p:cNvPr id="57354" name="TextBox 11"/>
            <p:cNvSpPr txBox="1">
              <a:spLocks noChangeArrowheads="1"/>
            </p:cNvSpPr>
            <p:nvPr/>
          </p:nvSpPr>
          <p:spPr bwMode="auto">
            <a:xfrm>
              <a:off x="6507189" y="3830643"/>
              <a:ext cx="105887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=</a:t>
              </a:r>
            </a:p>
          </p:txBody>
        </p:sp>
        <p:pic>
          <p:nvPicPr>
            <p:cNvPr id="57355" name="Picture 13" descr="tree_im2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24326" y="3078189"/>
              <a:ext cx="2628936" cy="1971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56" name="Picture 14" descr="tree_im1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3286" y="3063870"/>
              <a:ext cx="2628936" cy="1971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7" name="TextBox 15"/>
            <p:cNvSpPr txBox="1">
              <a:spLocks noChangeArrowheads="1"/>
            </p:cNvSpPr>
            <p:nvPr/>
          </p:nvSpPr>
          <p:spPr bwMode="auto">
            <a:xfrm>
              <a:off x="3395709" y="3721104"/>
              <a:ext cx="1058877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</a:t>
              </a:r>
            </a:p>
          </p:txBody>
        </p:sp>
        <p:pic>
          <p:nvPicPr>
            <p:cNvPr id="57358" name="Picture 18" descr="tree_diff.jpg"/>
            <p:cNvPicPr>
              <a:picLocks noChangeAspect="1"/>
            </p:cNvPicPr>
            <p:nvPr/>
          </p:nvPicPr>
          <p:blipFill>
            <a:blip r:embed="rId5" cstate="print"/>
            <a:srcRect l="12724" t="6081" r="8540" b="10744"/>
            <a:stretch>
              <a:fillRect/>
            </a:stretch>
          </p:blipFill>
          <p:spPr bwMode="auto">
            <a:xfrm>
              <a:off x="6908832" y="3063870"/>
              <a:ext cx="2884527" cy="2010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9" name="Rectangle 19"/>
            <p:cNvSpPr>
              <a:spLocks noChangeArrowheads="1"/>
            </p:cNvSpPr>
            <p:nvPr/>
          </p:nvSpPr>
          <p:spPr bwMode="auto">
            <a:xfrm>
              <a:off x="555570" y="2917818"/>
              <a:ext cx="5951619" cy="2336832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7360" name="Rectangle 20"/>
            <p:cNvSpPr>
              <a:spLocks noChangeArrowheads="1"/>
            </p:cNvSpPr>
            <p:nvPr/>
          </p:nvSpPr>
          <p:spPr bwMode="auto">
            <a:xfrm>
              <a:off x="446031" y="5145111"/>
              <a:ext cx="6134183" cy="40164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7361" name="Rectangle 21"/>
            <p:cNvSpPr>
              <a:spLocks noChangeArrowheads="1"/>
            </p:cNvSpPr>
            <p:nvPr/>
          </p:nvSpPr>
          <p:spPr bwMode="auto">
            <a:xfrm>
              <a:off x="446032" y="2771766"/>
              <a:ext cx="6134183" cy="21907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57347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smtClean="0"/>
              <a:t>Thresholding</a:t>
            </a:r>
          </a:p>
        </p:txBody>
      </p:sp>
      <p:sp>
        <p:nvSpPr>
          <p:cNvPr id="57348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smtClean="0"/>
              <a:t>Given a grayscale image or an intermediate matrix </a:t>
            </a:r>
            <a:r>
              <a:rPr lang="en-US" sz="2400" smtClean="0">
                <a:sym typeface="Wingdings" pitchFamily="2" charset="2"/>
              </a:rPr>
              <a:t> threshold to create a binary output.</a:t>
            </a:r>
            <a:endParaRPr lang="en-US" sz="2400" smtClean="0"/>
          </a:p>
        </p:txBody>
      </p:sp>
      <p:sp>
        <p:nvSpPr>
          <p:cNvPr id="57349" name="TextBox 9"/>
          <p:cNvSpPr txBox="1">
            <a:spLocks noChangeArrowheads="1"/>
          </p:cNvSpPr>
          <p:nvPr/>
        </p:nvSpPr>
        <p:spPr bwMode="auto">
          <a:xfrm>
            <a:off x="1943100" y="2052637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background subtraction</a:t>
            </a:r>
          </a:p>
        </p:txBody>
      </p:sp>
      <p:pic>
        <p:nvPicPr>
          <p:cNvPr id="24" name="Picture 23" descr="tree_diff_thresh.jpg"/>
          <p:cNvPicPr>
            <a:picLocks noChangeAspect="1"/>
          </p:cNvPicPr>
          <p:nvPr/>
        </p:nvPicPr>
        <p:blipFill>
          <a:blip r:embed="rId6" cstate="print"/>
          <a:srcRect l="13521" t="6027" r="8540" b="10220"/>
          <a:stretch>
            <a:fillRect/>
          </a:stretch>
        </p:blipFill>
        <p:spPr bwMode="auto">
          <a:xfrm>
            <a:off x="6280150" y="4835525"/>
            <a:ext cx="2746375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Down Arrow 24"/>
          <p:cNvSpPr>
            <a:spLocks noChangeArrowheads="1"/>
          </p:cNvSpPr>
          <p:nvPr/>
        </p:nvSpPr>
        <p:spPr bwMode="auto">
          <a:xfrm>
            <a:off x="7529513" y="4670425"/>
            <a:ext cx="365125" cy="58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7352" name="TextBox 25"/>
          <p:cNvSpPr txBox="1">
            <a:spLocks noChangeArrowheads="1"/>
          </p:cNvSpPr>
          <p:nvPr/>
        </p:nvSpPr>
        <p:spPr bwMode="auto">
          <a:xfrm>
            <a:off x="409575" y="5108575"/>
            <a:ext cx="5257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pixels that differ significantly from the “empty” background.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76200" y="6629400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smtClean="0"/>
              <a:t>Thresholding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smtClean="0"/>
              <a:t>Given a grayscale image or an intermediate matrix </a:t>
            </a:r>
            <a:r>
              <a:rPr lang="en-US" sz="2400" smtClean="0">
                <a:sym typeface="Wingdings" pitchFamily="2" charset="2"/>
              </a:rPr>
              <a:t> threshold to create a binary output.</a:t>
            </a:r>
            <a:endParaRPr lang="en-US" sz="2400" smtClean="0"/>
          </a:p>
        </p:txBody>
      </p:sp>
      <p:sp>
        <p:nvSpPr>
          <p:cNvPr id="58372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intensity-based detection</a:t>
            </a:r>
          </a:p>
        </p:txBody>
      </p:sp>
      <p:pic>
        <p:nvPicPr>
          <p:cNvPr id="58373" name="Picture 16" descr="door_mask.jpg"/>
          <p:cNvPicPr>
            <a:picLocks noChangeAspect="1"/>
          </p:cNvPicPr>
          <p:nvPr/>
        </p:nvPicPr>
        <p:blipFill>
          <a:blip r:embed="rId3" cstate="print"/>
          <a:srcRect l="13849" t="6190" r="13849" b="12164"/>
          <a:stretch>
            <a:fillRect/>
          </a:stretch>
        </p:blipFill>
        <p:spPr bwMode="auto">
          <a:xfrm>
            <a:off x="5302250" y="2881313"/>
            <a:ext cx="3030538" cy="234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17" descr="doors_gray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3313" y="2917825"/>
            <a:ext cx="2982912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4316413" y="3976688"/>
            <a:ext cx="8032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8376" name="TextBox 25"/>
          <p:cNvSpPr txBox="1">
            <a:spLocks noChangeArrowheads="1"/>
          </p:cNvSpPr>
          <p:nvPr/>
        </p:nvSpPr>
        <p:spPr bwMode="auto">
          <a:xfrm>
            <a:off x="2855913" y="5546725"/>
            <a:ext cx="5257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dark pixels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6324600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446088" y="22225"/>
            <a:ext cx="8229600" cy="1143000"/>
          </a:xfrm>
        </p:spPr>
        <p:txBody>
          <a:bodyPr/>
          <a:lstStyle/>
          <a:p>
            <a:r>
              <a:rPr lang="en-US" sz="4000" smtClean="0"/>
              <a:t>Thresholding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57200" y="1128713"/>
            <a:ext cx="8229600" cy="944562"/>
          </a:xfrm>
        </p:spPr>
        <p:txBody>
          <a:bodyPr/>
          <a:lstStyle/>
          <a:p>
            <a:r>
              <a:rPr lang="en-US" sz="2400" smtClean="0"/>
              <a:t>Given a grayscale image or an intermediate matrix </a:t>
            </a:r>
            <a:r>
              <a:rPr lang="en-US" sz="2400" smtClean="0">
                <a:sym typeface="Wingdings" pitchFamily="2" charset="2"/>
              </a:rPr>
              <a:t> threshold to create a binary output.</a:t>
            </a:r>
            <a:endParaRPr lang="en-US" sz="2400" smtClean="0"/>
          </a:p>
        </p:txBody>
      </p:sp>
      <p:sp>
        <p:nvSpPr>
          <p:cNvPr id="59396" name="TextBox 9"/>
          <p:cNvSpPr txBox="1">
            <a:spLocks noChangeArrowheads="1"/>
          </p:cNvSpPr>
          <p:nvPr/>
        </p:nvSpPr>
        <p:spPr bwMode="auto">
          <a:xfrm>
            <a:off x="1943100" y="2219325"/>
            <a:ext cx="5951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Example: color-based detection</a:t>
            </a:r>
          </a:p>
        </p:txBody>
      </p: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4316413" y="3976688"/>
            <a:ext cx="8032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9398" name="TextBox 25"/>
          <p:cNvSpPr txBox="1">
            <a:spLocks noChangeArrowheads="1"/>
          </p:cNvSpPr>
          <p:nvPr/>
        </p:nvSpPr>
        <p:spPr bwMode="auto">
          <a:xfrm>
            <a:off x="1797050" y="5984875"/>
            <a:ext cx="657225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Looking for pixels within a certain hue range.</a:t>
            </a:r>
          </a:p>
        </p:txBody>
      </p:sp>
      <p:pic>
        <p:nvPicPr>
          <p:cNvPr id="59399" name="Picture 8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5156200" y="2881313"/>
            <a:ext cx="3419475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0" name="Picture 10" descr="beatles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" y="2917825"/>
            <a:ext cx="3262313" cy="256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401" name="TextBox 11"/>
          <p:cNvSpPr txBox="1">
            <a:spLocks noChangeArrowheads="1"/>
          </p:cNvSpPr>
          <p:nvPr/>
        </p:nvSpPr>
        <p:spPr bwMode="auto">
          <a:xfrm>
            <a:off x="5083175" y="5510213"/>
            <a:ext cx="42354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fg_pix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sz="1400" b="1" kern="1200" dirty="0" err="1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find(hue</a:t>
            </a:r>
            <a:r>
              <a:rPr lang="en-US" sz="1400" b="1" kern="120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rPr>
              <a:t> &gt; t1 &amp; hue &lt; t2);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334000" y="5029200"/>
            <a:ext cx="457200" cy="3810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86600" y="6629400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Derivatives and edges</a:t>
            </a:r>
          </a:p>
        </p:txBody>
      </p:sp>
      <p:pic>
        <p:nvPicPr>
          <p:cNvPr id="110595" name="Picture 4" descr="step_ed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0596" name="Line 5"/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597" name="Text Box 6"/>
          <p:cNvSpPr txBox="1">
            <a:spLocks noChangeArrowheads="1"/>
          </p:cNvSpPr>
          <p:nvPr/>
        </p:nvSpPr>
        <p:spPr bwMode="auto">
          <a:xfrm>
            <a:off x="1174750" y="2514600"/>
            <a:ext cx="80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image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24200" y="2254250"/>
            <a:ext cx="2851150" cy="2725738"/>
            <a:chOff x="1968" y="1420"/>
            <a:chExt cx="1796" cy="1717"/>
          </a:xfrm>
        </p:grpSpPr>
        <p:sp>
          <p:nvSpPr>
            <p:cNvPr id="110611" name="Rectangle 8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2" name="Freeform 9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3" name="Freeform 10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14" name="Text Box 11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intensity function</a:t>
              </a:r>
              <a:b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(along horizontal scanline)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172200" y="2528888"/>
            <a:ext cx="2743200" cy="2451100"/>
            <a:chOff x="3888" y="1593"/>
            <a:chExt cx="1728" cy="1544"/>
          </a:xfrm>
        </p:grpSpPr>
        <p:sp>
          <p:nvSpPr>
            <p:cNvPr id="110606" name="Rectangle 13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10609" name="Freeform 15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610" name="Freeform 16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9 h 630"/>
                  <a:gd name="T6" fmla="*/ 399 w 909"/>
                  <a:gd name="T7" fmla="*/ 409 h 630"/>
                  <a:gd name="T8" fmla="*/ 459 w 909"/>
                  <a:gd name="T9" fmla="*/ 600 h 630"/>
                  <a:gd name="T10" fmla="*/ 528 w 909"/>
                  <a:gd name="T11" fmla="*/ 412 h 630"/>
                  <a:gd name="T12" fmla="*/ 564 w 909"/>
                  <a:gd name="T13" fmla="*/ 91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10608" name="Text Box 17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first derivative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489700" y="3276600"/>
            <a:ext cx="2305050" cy="3200400"/>
            <a:chOff x="4088" y="2064"/>
            <a:chExt cx="1452" cy="2016"/>
          </a:xfrm>
        </p:grpSpPr>
        <p:sp>
          <p:nvSpPr>
            <p:cNvPr id="110603" name="Line 19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4" name="Line 20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10605" name="Text Box 21"/>
            <p:cNvSpPr txBox="1">
              <a:spLocks noChangeArrowheads="1"/>
            </p:cNvSpPr>
            <p:nvPr/>
          </p:nvSpPr>
          <p:spPr bwMode="auto">
            <a:xfrm>
              <a:off x="4088" y="3676"/>
              <a:ext cx="1452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edges correspond to</a:t>
              </a:r>
              <a:b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rPr>
                <a:t>extrema of derivative</a:t>
              </a:r>
            </a:p>
          </p:txBody>
        </p:sp>
      </p:grpSp>
      <p:sp>
        <p:nvSpPr>
          <p:cNvPr id="110601" name="TextBox 4"/>
          <p:cNvSpPr txBox="1">
            <a:spLocks noChangeArrowheads="1"/>
          </p:cNvSpPr>
          <p:nvPr/>
        </p:nvSpPr>
        <p:spPr bwMode="auto">
          <a:xfrm>
            <a:off x="0" y="6248400"/>
            <a:ext cx="21907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Source: L. </a:t>
            </a:r>
            <a:r>
              <a:rPr lang="en-US" sz="1200" b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Lazebnik</a:t>
            </a:r>
            <a:endParaRPr lang="en-US" sz="1200" b="1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0602" name="Rectangle 22"/>
          <p:cNvSpPr>
            <a:spLocks noChangeArrowheads="1"/>
          </p:cNvSpPr>
          <p:nvPr/>
        </p:nvSpPr>
        <p:spPr bwMode="auto">
          <a:xfrm>
            <a:off x="774700" y="1165225"/>
            <a:ext cx="72294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An edge is a place of rapid change in the image intensity function.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A nice case: bimodal intensity histograms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 l="35001" t="24786" r="35834" b="54770"/>
          <a:stretch>
            <a:fillRect/>
          </a:stretch>
        </p:blipFill>
        <p:spPr bwMode="auto">
          <a:xfrm>
            <a:off x="1219200" y="12954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 l="35834" t="55197" r="35834" b="22998"/>
          <a:stretch>
            <a:fillRect/>
          </a:stretch>
        </p:blipFill>
        <p:spPr bwMode="auto">
          <a:xfrm>
            <a:off x="1905000" y="3810000"/>
            <a:ext cx="5181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553200" y="1905000"/>
            <a:ext cx="2057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Ideal histogram, light object on dark background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705600" y="4724400"/>
            <a:ext cx="20574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Actual observed histogram with noise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0" y="6278563"/>
            <a:ext cx="6781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Images: http://homepages.inf.ed.ac.uk/rbf/CVonline/LOCAL_COPIES/OWENS/LECT2/node3.html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Not so nice cases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 l="18750" t="46338" r="59375" b="18228"/>
          <a:stretch>
            <a:fillRect/>
          </a:stretch>
        </p:blipFill>
        <p:spPr bwMode="auto">
          <a:xfrm>
            <a:off x="76200" y="2057400"/>
            <a:ext cx="26670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0" y="6278563"/>
            <a:ext cx="2590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Shapiro and Stockman</a:t>
            </a:r>
          </a:p>
        </p:txBody>
      </p:sp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4" cstate="print"/>
          <a:srcRect l="32083" t="48637" r="32083" b="13884"/>
          <a:stretch>
            <a:fillRect/>
          </a:stretch>
        </p:blipFill>
        <p:spPr bwMode="auto">
          <a:xfrm>
            <a:off x="5943600" y="2209800"/>
            <a:ext cx="3048000" cy="194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3" cstate="print"/>
          <a:srcRect l="48125" t="46338" r="31250" b="18228"/>
          <a:stretch>
            <a:fillRect/>
          </a:stretch>
        </p:blipFill>
        <p:spPr bwMode="auto">
          <a:xfrm>
            <a:off x="3200400" y="2082800"/>
            <a:ext cx="25146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46088" y="-152400"/>
            <a:ext cx="8229600" cy="1143000"/>
          </a:xfrm>
        </p:spPr>
        <p:txBody>
          <a:bodyPr/>
          <a:lstStyle/>
          <a:p>
            <a:r>
              <a:rPr lang="en-US" dirty="0" smtClean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5611813" cy="4525963"/>
          </a:xfrm>
        </p:spPr>
        <p:txBody>
          <a:bodyPr/>
          <a:lstStyle/>
          <a:p>
            <a:r>
              <a:rPr lang="en-US" sz="2800" dirty="0" smtClean="0"/>
              <a:t>What to do with “noisy” binary outputs?</a:t>
            </a:r>
          </a:p>
          <a:p>
            <a:pPr lvl="1"/>
            <a:r>
              <a:rPr lang="en-US" sz="2400" dirty="0" smtClean="0"/>
              <a:t>Holes</a:t>
            </a:r>
          </a:p>
          <a:p>
            <a:pPr lvl="1"/>
            <a:r>
              <a:rPr lang="en-US" sz="2400" dirty="0" smtClean="0"/>
              <a:t>Extra small fragments</a:t>
            </a:r>
          </a:p>
          <a:p>
            <a:endParaRPr lang="en-US" sz="2800" dirty="0" smtClean="0"/>
          </a:p>
          <a:p>
            <a:r>
              <a:rPr lang="en-US" sz="2800" dirty="0" smtClean="0"/>
              <a:t>How to demarcate multiple regions of interest? </a:t>
            </a:r>
          </a:p>
          <a:p>
            <a:pPr lvl="1"/>
            <a:r>
              <a:rPr lang="en-US" sz="2400" dirty="0" smtClean="0"/>
              <a:t>Count objects</a:t>
            </a:r>
          </a:p>
          <a:p>
            <a:pPr lvl="1"/>
            <a:r>
              <a:rPr lang="en-US" sz="2400" dirty="0" smtClean="0"/>
              <a:t>Compute further features per object</a:t>
            </a:r>
          </a:p>
          <a:p>
            <a:pPr>
              <a:buFontTx/>
              <a:buNone/>
            </a:pPr>
            <a:endParaRPr lang="en-US" sz="2800" dirty="0" smtClean="0"/>
          </a:p>
        </p:txBody>
      </p:sp>
      <p:pic>
        <p:nvPicPr>
          <p:cNvPr id="4" name="Picture 3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3886200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464300" y="4105275"/>
            <a:ext cx="693738" cy="80327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616700" y="4835525"/>
            <a:ext cx="693738" cy="803275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158038" y="3813175"/>
            <a:ext cx="693737" cy="8032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851775" y="4141788"/>
            <a:ext cx="693738" cy="803275"/>
          </a:xfrm>
          <a:prstGeom prst="ellipse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9" name="Picture 8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1463675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6482557" y="3015456"/>
            <a:ext cx="730250" cy="4016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7011988" y="2522537"/>
            <a:ext cx="1277938" cy="76676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 flipH="1" flipV="1">
            <a:off x="6300788" y="2868612"/>
            <a:ext cx="1022350" cy="4032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6200000" flipV="1">
            <a:off x="8235951" y="2651125"/>
            <a:ext cx="766762" cy="36353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4" name="TextBox 13"/>
          <p:cNvSpPr txBox="1"/>
          <p:nvPr/>
        </p:nvSpPr>
        <p:spPr>
          <a:xfrm>
            <a:off x="7086600" y="6276201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Morphological operators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Change the shape of the foreground regions via intersection/union operations between a scanning structuring element and binary image.</a:t>
            </a:r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800" dirty="0" smtClean="0"/>
              <a:t>Useful to clean up result from </a:t>
            </a:r>
            <a:r>
              <a:rPr lang="en-US" sz="2800" dirty="0" err="1" smtClean="0"/>
              <a:t>thresholding</a:t>
            </a:r>
            <a:endParaRPr lang="en-US" sz="2800" dirty="0" smtClean="0"/>
          </a:p>
          <a:p>
            <a:pPr eaLnBrk="1" hangingPunct="1"/>
            <a:endParaRPr lang="en-US" sz="1000" dirty="0" smtClean="0"/>
          </a:p>
          <a:p>
            <a:pPr eaLnBrk="1" hangingPunct="1"/>
            <a:r>
              <a:rPr lang="en-US" sz="2800" dirty="0" smtClean="0"/>
              <a:t>Basic operators are:</a:t>
            </a:r>
          </a:p>
          <a:p>
            <a:pPr lvl="1" eaLnBrk="1" hangingPunct="1"/>
            <a:r>
              <a:rPr lang="en-US" dirty="0" smtClean="0"/>
              <a:t>Dilation</a:t>
            </a:r>
          </a:p>
          <a:p>
            <a:pPr lvl="1" eaLnBrk="1" hangingPunct="1"/>
            <a:r>
              <a:rPr lang="en-US" dirty="0" smtClean="0"/>
              <a:t>Erosion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Dilation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Expands connected components</a:t>
            </a:r>
          </a:p>
          <a:p>
            <a:pPr eaLnBrk="1" hangingPunct="1"/>
            <a:r>
              <a:rPr lang="en-US" sz="2800" smtClean="0"/>
              <a:t>Grow features</a:t>
            </a:r>
          </a:p>
          <a:p>
            <a:pPr eaLnBrk="1" hangingPunct="1"/>
            <a:r>
              <a:rPr lang="en-US" sz="2800" smtClean="0"/>
              <a:t>Fill holes</a:t>
            </a:r>
          </a:p>
        </p:txBody>
      </p:sp>
      <p:sp>
        <p:nvSpPr>
          <p:cNvPr id="69636" name="Text Box 5"/>
          <p:cNvSpPr txBox="1">
            <a:spLocks noChangeArrowheads="1"/>
          </p:cNvSpPr>
          <p:nvPr/>
        </p:nvSpPr>
        <p:spPr bwMode="auto">
          <a:xfrm>
            <a:off x="1797050" y="576580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Before dilation</a:t>
            </a:r>
          </a:p>
        </p:txBody>
      </p:sp>
      <p:sp>
        <p:nvSpPr>
          <p:cNvPr id="69637" name="Text Box 6"/>
          <p:cNvSpPr txBox="1">
            <a:spLocks noChangeArrowheads="1"/>
          </p:cNvSpPr>
          <p:nvPr/>
        </p:nvSpPr>
        <p:spPr bwMode="auto">
          <a:xfrm>
            <a:off x="5791200" y="5761038"/>
            <a:ext cx="2133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After dilation</a:t>
            </a:r>
          </a:p>
        </p:txBody>
      </p:sp>
      <p:pic>
        <p:nvPicPr>
          <p:cNvPr id="69638" name="Picture 10" descr="beatles_eroded.jpg"/>
          <p:cNvPicPr>
            <a:picLocks noChangeAspect="1"/>
          </p:cNvPicPr>
          <p:nvPr/>
        </p:nvPicPr>
        <p:blipFill>
          <a:blip r:embed="rId3" cstate="print"/>
          <a:srcRect l="10078" t="4237" r="10561" b="8881"/>
          <a:stretch>
            <a:fillRect/>
          </a:stretch>
        </p:blipFill>
        <p:spPr bwMode="auto">
          <a:xfrm>
            <a:off x="920750" y="2917825"/>
            <a:ext cx="3505200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Picture 8" descr="beatles_dilated.jpg"/>
          <p:cNvPicPr>
            <a:picLocks noChangeAspect="1"/>
          </p:cNvPicPr>
          <p:nvPr/>
        </p:nvPicPr>
        <p:blipFill>
          <a:blip r:embed="rId4" cstate="print"/>
          <a:srcRect l="10153" t="4642" r="10005" b="9140"/>
          <a:stretch>
            <a:fillRect/>
          </a:stretch>
        </p:blipFill>
        <p:spPr bwMode="auto">
          <a:xfrm>
            <a:off x="4645025" y="2933700"/>
            <a:ext cx="3578225" cy="280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86600" y="6276201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0" descr="beatles_erode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9900" y="2771775"/>
            <a:ext cx="4668838" cy="338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Erosion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201738"/>
            <a:ext cx="8229600" cy="1898650"/>
          </a:xfrm>
        </p:spPr>
        <p:txBody>
          <a:bodyPr/>
          <a:lstStyle/>
          <a:p>
            <a:pPr eaLnBrk="1" hangingPunct="1"/>
            <a:r>
              <a:rPr lang="en-US" sz="2800" smtClean="0"/>
              <a:t>Erode connected components</a:t>
            </a:r>
          </a:p>
          <a:p>
            <a:pPr eaLnBrk="1" hangingPunct="1"/>
            <a:r>
              <a:rPr lang="en-US" sz="2800" smtClean="0"/>
              <a:t>Shrink features</a:t>
            </a:r>
          </a:p>
          <a:p>
            <a:pPr eaLnBrk="1" hangingPunct="1"/>
            <a:r>
              <a:rPr lang="en-US" sz="2800" smtClean="0"/>
              <a:t>Remove bridges, branches, noise</a:t>
            </a:r>
          </a:p>
        </p:txBody>
      </p:sp>
      <p:sp>
        <p:nvSpPr>
          <p:cNvPr id="70661" name="Text Box 6"/>
          <p:cNvSpPr txBox="1">
            <a:spLocks noChangeArrowheads="1"/>
          </p:cNvSpPr>
          <p:nvPr/>
        </p:nvSpPr>
        <p:spPr bwMode="auto">
          <a:xfrm>
            <a:off x="1833563" y="582930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Before erosion</a:t>
            </a:r>
          </a:p>
        </p:txBody>
      </p:sp>
      <p:sp>
        <p:nvSpPr>
          <p:cNvPr id="70662" name="Text Box 7"/>
          <p:cNvSpPr txBox="1">
            <a:spLocks noChangeArrowheads="1"/>
          </p:cNvSpPr>
          <p:nvPr/>
        </p:nvSpPr>
        <p:spPr bwMode="auto">
          <a:xfrm>
            <a:off x="5813425" y="582930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After erosion</a:t>
            </a:r>
          </a:p>
        </p:txBody>
      </p:sp>
      <p:pic>
        <p:nvPicPr>
          <p:cNvPr id="70663" name="Picture 19" descr="maskout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725" y="2906713"/>
            <a:ext cx="3719513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086600" y="6276201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Structuring elements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113" y="1274763"/>
            <a:ext cx="8229600" cy="4525962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Masks</a:t>
            </a:r>
            <a:r>
              <a:rPr lang="en-US" sz="2800" dirty="0" smtClean="0"/>
              <a:t> of varying shapes and sizes used to perform morphology, for example: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Scan mask across foreground pixels to transform the binary image</a:t>
            </a:r>
          </a:p>
          <a:p>
            <a:pPr eaLnBrk="1" hangingPunct="1"/>
            <a:endParaRPr lang="en-US" sz="2800" dirty="0" smtClean="0"/>
          </a:p>
          <a:p>
            <a:pPr eaLnBrk="1" hangingPunct="1"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 l="47258" t="31004" r="47951" b="61157"/>
          <a:stretch>
            <a:fillRect/>
          </a:stretch>
        </p:blipFill>
        <p:spPr bwMode="auto">
          <a:xfrm>
            <a:off x="3001963" y="2552700"/>
            <a:ext cx="8763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4"/>
          <p:cNvPicPr>
            <a:picLocks noChangeAspect="1" noChangeArrowheads="1"/>
          </p:cNvPicPr>
          <p:nvPr/>
        </p:nvPicPr>
        <p:blipFill>
          <a:blip r:embed="rId3" cstate="print"/>
          <a:srcRect l="41667" t="30991" r="53375" b="61157"/>
          <a:stretch>
            <a:fillRect/>
          </a:stretch>
        </p:blipFill>
        <p:spPr bwMode="auto">
          <a:xfrm>
            <a:off x="1468438" y="2552700"/>
            <a:ext cx="906462" cy="87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4462463" y="2443163"/>
            <a:ext cx="2446337" cy="912812"/>
            <a:chOff x="4462146" y="2443149"/>
            <a:chExt cx="2446686" cy="912825"/>
          </a:xfrm>
        </p:grpSpPr>
        <p:sp>
          <p:nvSpPr>
            <p:cNvPr id="6" name="Rectangle 5"/>
            <p:cNvSpPr/>
            <p:nvPr/>
          </p:nvSpPr>
          <p:spPr bwMode="auto">
            <a:xfrm>
              <a:off x="4462146" y="2881305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4644734" y="2881305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827323" y="2881305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009911" y="2881305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192500" y="2881305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375088" y="2881305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6178478" y="2808279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61067" y="280827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543655" y="2808279"/>
              <a:ext cx="182589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178478" y="262571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361067" y="2625714"/>
              <a:ext cx="182588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543655" y="262571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178478" y="299084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361067" y="2990844"/>
              <a:ext cx="182588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543655" y="2990844"/>
              <a:ext cx="182589" cy="182566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726244" y="280827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995890" y="280827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361067" y="244314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361067" y="3173409"/>
              <a:ext cx="182588" cy="182565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b="1" kern="120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808080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086600" y="6324600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Dilation vs. Erosion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8" y="1347788"/>
            <a:ext cx="78867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800" smtClean="0"/>
              <a:t>At each position: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b="1" smtClean="0"/>
              <a:t>Dilation</a:t>
            </a:r>
            <a:r>
              <a:rPr lang="en-US" sz="2800" smtClean="0"/>
              <a:t>: if current pixel is foreground, OR the structuring element with the input image.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smtClean="0"/>
              <a:t>Example for Dilation (1D)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5499100" y="3192463"/>
          <a:ext cx="3106738" cy="587375"/>
        </p:xfrm>
        <a:graphic>
          <a:graphicData uri="http://schemas.openxmlformats.org/presentationml/2006/ole">
            <p:oleObj spid="_x0000_s403458" name="Ligning" r:id="rId4" imgW="1117440" imgH="203040" progId="Equation.3">
              <p:embed/>
            </p:oleObj>
          </a:graphicData>
        </a:graphic>
      </p:graphicFrame>
      <p:graphicFrame>
        <p:nvGraphicFramePr>
          <p:cNvPr id="159748" name="Group 4"/>
          <p:cNvGraphicFramePr>
            <a:graphicFrameLocks noGrp="1"/>
          </p:cNvGraphicFramePr>
          <p:nvPr/>
        </p:nvGraphicFramePr>
        <p:xfrm>
          <a:off x="2895600" y="155892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48" name="Text Box 28"/>
          <p:cNvSpPr txBox="1">
            <a:spLocks noChangeArrowheads="1"/>
          </p:cNvSpPr>
          <p:nvPr/>
        </p:nvSpPr>
        <p:spPr bwMode="auto">
          <a:xfrm>
            <a:off x="517525" y="1524000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5149" name="Text Box 29"/>
          <p:cNvSpPr txBox="1">
            <a:spLocks noChangeArrowheads="1"/>
          </p:cNvSpPr>
          <p:nvPr/>
        </p:nvSpPr>
        <p:spPr bwMode="auto">
          <a:xfrm>
            <a:off x="76200" y="28194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9774" name="Group 30"/>
          <p:cNvGraphicFramePr>
            <a:graphicFrameLocks noGrp="1"/>
          </p:cNvGraphicFramePr>
          <p:nvPr/>
        </p:nvGraphicFramePr>
        <p:xfrm>
          <a:off x="2895600" y="42418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74" name="Text Box 54"/>
          <p:cNvSpPr txBox="1">
            <a:spLocks noChangeArrowheads="1"/>
          </p:cNvSpPr>
          <p:nvPr/>
        </p:nvSpPr>
        <p:spPr bwMode="auto">
          <a:xfrm>
            <a:off x="457200" y="4267200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2286000" y="2168525"/>
            <a:ext cx="1828800" cy="1905000"/>
            <a:chOff x="1824" y="1680"/>
            <a:chExt cx="1152" cy="1200"/>
          </a:xfrm>
        </p:grpSpPr>
        <p:sp>
          <p:nvSpPr>
            <p:cNvPr id="5178" name="Rectangle 56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79" name="Rectangle 57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80" name="Rectangle 58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81" name="Line 59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182" name="Line 60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183" name="Line 61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184" name="Line 62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185" name="Line 63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186" name="Line 64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187" name="AutoShape 65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5188" name="AutoShape 66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5176" name="Text Box 67"/>
          <p:cNvSpPr txBox="1">
            <a:spLocks noChangeArrowheads="1"/>
          </p:cNvSpPr>
          <p:nvPr/>
        </p:nvSpPr>
        <p:spPr bwMode="auto">
          <a:xfrm>
            <a:off x="76200" y="6507163"/>
            <a:ext cx="32766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Adapted from T. Moeslund</a:t>
            </a:r>
          </a:p>
        </p:txBody>
      </p:sp>
      <p:sp>
        <p:nvSpPr>
          <p:cNvPr id="5177" name="AutoShape 80"/>
          <p:cNvSpPr>
            <a:spLocks noChangeArrowheads="1"/>
          </p:cNvSpPr>
          <p:nvPr/>
        </p:nvSpPr>
        <p:spPr bwMode="auto">
          <a:xfrm>
            <a:off x="3581400" y="3429000"/>
            <a:ext cx="381000" cy="685800"/>
          </a:xfrm>
          <a:prstGeom prst="downArrow">
            <a:avLst>
              <a:gd name="adj1" fmla="val 50000"/>
              <a:gd name="adj2" fmla="val 4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61795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5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375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61821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8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sp>
        <p:nvSpPr>
          <p:cNvPr id="73782" name="Rectangle 55"/>
          <p:cNvSpPr>
            <a:spLocks noChangeArrowheads="1"/>
          </p:cNvSpPr>
          <p:nvPr/>
        </p:nvSpPr>
        <p:spPr bwMode="auto">
          <a:xfrm>
            <a:off x="4114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3" name="Rectangle 56"/>
          <p:cNvSpPr>
            <a:spLocks noChangeArrowheads="1"/>
          </p:cNvSpPr>
          <p:nvPr/>
        </p:nvSpPr>
        <p:spPr bwMode="auto">
          <a:xfrm>
            <a:off x="3505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4" name="Rectangle 57"/>
          <p:cNvSpPr>
            <a:spLocks noChangeArrowheads="1"/>
          </p:cNvSpPr>
          <p:nvPr/>
        </p:nvSpPr>
        <p:spPr bwMode="auto">
          <a:xfrm>
            <a:off x="28956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3785" name="Line 58"/>
          <p:cNvSpPr>
            <a:spLocks noChangeShapeType="1"/>
          </p:cNvSpPr>
          <p:nvPr/>
        </p:nvSpPr>
        <p:spPr bwMode="auto">
          <a:xfrm>
            <a:off x="28956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6" name="Line 59"/>
          <p:cNvSpPr>
            <a:spLocks noChangeShapeType="1"/>
          </p:cNvSpPr>
          <p:nvPr/>
        </p:nvSpPr>
        <p:spPr bwMode="auto">
          <a:xfrm>
            <a:off x="28956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7" name="Line 60"/>
          <p:cNvSpPr>
            <a:spLocks noChangeShapeType="1"/>
          </p:cNvSpPr>
          <p:nvPr/>
        </p:nvSpPr>
        <p:spPr bwMode="auto">
          <a:xfrm>
            <a:off x="28956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8" name="Line 61"/>
          <p:cNvSpPr>
            <a:spLocks noChangeShapeType="1"/>
          </p:cNvSpPr>
          <p:nvPr/>
        </p:nvSpPr>
        <p:spPr bwMode="auto">
          <a:xfrm>
            <a:off x="35052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89" name="Line 62"/>
          <p:cNvSpPr>
            <a:spLocks noChangeShapeType="1"/>
          </p:cNvSpPr>
          <p:nvPr/>
        </p:nvSpPr>
        <p:spPr bwMode="auto">
          <a:xfrm>
            <a:off x="4114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0" name="Line 63"/>
          <p:cNvSpPr>
            <a:spLocks noChangeShapeType="1"/>
          </p:cNvSpPr>
          <p:nvPr/>
        </p:nvSpPr>
        <p:spPr bwMode="auto">
          <a:xfrm>
            <a:off x="47244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3791" name="AutoShape 65"/>
          <p:cNvSpPr>
            <a:spLocks noChangeArrowheads="1"/>
          </p:cNvSpPr>
          <p:nvPr/>
        </p:nvSpPr>
        <p:spPr bwMode="auto">
          <a:xfrm>
            <a:off x="35814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sz="4000" dirty="0" smtClean="0"/>
              <a:t>Derivatives with convolution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1238250"/>
            <a:ext cx="8142287" cy="41148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400" dirty="0" smtClean="0"/>
              <a:t>For 2D function, f(</a:t>
            </a:r>
            <a:r>
              <a:rPr lang="en-US" sz="2400" dirty="0" err="1" smtClean="0"/>
              <a:t>x,y</a:t>
            </a:r>
            <a:r>
              <a:rPr lang="en-US" sz="2400" dirty="0" smtClean="0"/>
              <a:t>), the partial derivative is:</a:t>
            </a:r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2400" dirty="0" smtClean="0"/>
          </a:p>
          <a:p>
            <a:pPr marL="0" indent="0">
              <a:buFontTx/>
              <a:buNone/>
            </a:pPr>
            <a:endParaRPr lang="en-US" sz="1000" dirty="0" smtClean="0"/>
          </a:p>
          <a:p>
            <a:pPr marL="0" indent="0">
              <a:buFontTx/>
              <a:buNone/>
            </a:pPr>
            <a:r>
              <a:rPr lang="en-US" sz="2400" dirty="0" smtClean="0"/>
              <a:t>For discrete data, we can approximate using finite differences:</a:t>
            </a:r>
          </a:p>
          <a:p>
            <a:pPr marL="0" indent="0"/>
            <a:endParaRPr lang="en-US" sz="2400" dirty="0" smtClean="0"/>
          </a:p>
          <a:p>
            <a:pPr marL="0" indent="0"/>
            <a:endParaRPr lang="en-US" sz="2400" dirty="0" smtClean="0"/>
          </a:p>
          <a:p>
            <a:pPr marL="0" indent="0"/>
            <a:endParaRPr lang="en-US" sz="2400" dirty="0" smtClean="0"/>
          </a:p>
          <a:p>
            <a:pPr marL="0" indent="0">
              <a:buFontTx/>
              <a:buNone/>
            </a:pPr>
            <a:r>
              <a:rPr lang="en-US" sz="2400" dirty="0" smtClean="0"/>
              <a:t>To implement above as convolution, what would be the associated filter?</a:t>
            </a: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1176338" y="1749425"/>
          <a:ext cx="5694362" cy="1031875"/>
        </p:xfrm>
        <a:graphic>
          <a:graphicData uri="http://schemas.openxmlformats.org/presentationml/2006/ole">
            <p:oleObj spid="_x0000_s233474" name="Equation" r:id="rId4" imgW="2171520" imgH="393480" progId="Equation.3">
              <p:embed/>
            </p:oleObj>
          </a:graphicData>
        </a:graphic>
      </p:graphicFrame>
      <p:graphicFrame>
        <p:nvGraphicFramePr>
          <p:cNvPr id="666641" name="Object 17"/>
          <p:cNvGraphicFramePr>
            <a:graphicFrameLocks noChangeAspect="1"/>
          </p:cNvGraphicFramePr>
          <p:nvPr/>
        </p:nvGraphicFramePr>
        <p:xfrm>
          <a:off x="1176338" y="3967163"/>
          <a:ext cx="5027612" cy="1031875"/>
        </p:xfrm>
        <a:graphic>
          <a:graphicData uri="http://schemas.openxmlformats.org/presentationml/2006/ole">
            <p:oleObj spid="_x0000_s233475" name="Equation" r:id="rId5" imgW="191736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24931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24957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480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505200" y="2667000"/>
            <a:ext cx="1828800" cy="1905000"/>
            <a:chOff x="1824" y="1680"/>
            <a:chExt cx="1152" cy="1200"/>
          </a:xfrm>
        </p:grpSpPr>
        <p:sp>
          <p:nvSpPr>
            <p:cNvPr id="74807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808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809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810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1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2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3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4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5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6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4817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26979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80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580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27005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582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114800" y="2667000"/>
            <a:ext cx="1828800" cy="1905000"/>
            <a:chOff x="1824" y="1680"/>
            <a:chExt cx="1152" cy="1200"/>
          </a:xfrm>
        </p:grpSpPr>
        <p:sp>
          <p:nvSpPr>
            <p:cNvPr id="7583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83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83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83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3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4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584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29027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27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6828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29053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53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24400" y="2667000"/>
            <a:ext cx="1828800" cy="1905000"/>
            <a:chOff x="1824" y="1680"/>
            <a:chExt cx="1152" cy="1200"/>
          </a:xfrm>
        </p:grpSpPr>
        <p:sp>
          <p:nvSpPr>
            <p:cNvPr id="7685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85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85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85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5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686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1075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5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785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31101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7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334000" y="2667000"/>
            <a:ext cx="1828800" cy="1905000"/>
            <a:chOff x="1824" y="1680"/>
            <a:chExt cx="1152" cy="1200"/>
          </a:xfrm>
        </p:grpSpPr>
        <p:sp>
          <p:nvSpPr>
            <p:cNvPr id="7787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788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788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788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788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3123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887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887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33149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890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943600" y="2667000"/>
            <a:ext cx="1828800" cy="1905000"/>
            <a:chOff x="1824" y="1680"/>
            <a:chExt cx="1152" cy="1200"/>
          </a:xfrm>
        </p:grpSpPr>
        <p:sp>
          <p:nvSpPr>
            <p:cNvPr id="7890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90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90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890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0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0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0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891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5171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89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990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35197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92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sp>
        <p:nvSpPr>
          <p:cNvPr id="79926" name="Rectangle 55"/>
          <p:cNvSpPr>
            <a:spLocks noChangeArrowheads="1"/>
          </p:cNvSpPr>
          <p:nvPr/>
        </p:nvSpPr>
        <p:spPr bwMode="auto">
          <a:xfrm>
            <a:off x="77724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9927" name="Rectangle 56"/>
          <p:cNvSpPr>
            <a:spLocks noChangeArrowheads="1"/>
          </p:cNvSpPr>
          <p:nvPr/>
        </p:nvSpPr>
        <p:spPr bwMode="auto">
          <a:xfrm>
            <a:off x="71628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9928" name="Rectangle 57"/>
          <p:cNvSpPr>
            <a:spLocks noChangeArrowheads="1"/>
          </p:cNvSpPr>
          <p:nvPr/>
        </p:nvSpPr>
        <p:spPr bwMode="auto">
          <a:xfrm>
            <a:off x="6553200" y="3225800"/>
            <a:ext cx="609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rtl="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9929" name="Line 58"/>
          <p:cNvSpPr>
            <a:spLocks noChangeShapeType="1"/>
          </p:cNvSpPr>
          <p:nvPr/>
        </p:nvSpPr>
        <p:spPr bwMode="auto">
          <a:xfrm>
            <a:off x="6553200" y="32258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0" name="Line 59"/>
          <p:cNvSpPr>
            <a:spLocks noChangeShapeType="1"/>
          </p:cNvSpPr>
          <p:nvPr/>
        </p:nvSpPr>
        <p:spPr bwMode="auto">
          <a:xfrm>
            <a:off x="6553200" y="3810000"/>
            <a:ext cx="1828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1" name="Line 60"/>
          <p:cNvSpPr>
            <a:spLocks noChangeShapeType="1"/>
          </p:cNvSpPr>
          <p:nvPr/>
        </p:nvSpPr>
        <p:spPr bwMode="auto">
          <a:xfrm>
            <a:off x="65532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2" name="Line 61"/>
          <p:cNvSpPr>
            <a:spLocks noChangeShapeType="1"/>
          </p:cNvSpPr>
          <p:nvPr/>
        </p:nvSpPr>
        <p:spPr bwMode="auto">
          <a:xfrm>
            <a:off x="71628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3" name="Line 62"/>
          <p:cNvSpPr>
            <a:spLocks noChangeShapeType="1"/>
          </p:cNvSpPr>
          <p:nvPr/>
        </p:nvSpPr>
        <p:spPr bwMode="auto">
          <a:xfrm>
            <a:off x="7772400" y="3225800"/>
            <a:ext cx="0" cy="584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4" name="Line 63"/>
          <p:cNvSpPr>
            <a:spLocks noChangeShapeType="1"/>
          </p:cNvSpPr>
          <p:nvPr/>
        </p:nvSpPr>
        <p:spPr bwMode="auto">
          <a:xfrm>
            <a:off x="8382000" y="3225800"/>
            <a:ext cx="0" cy="584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9935" name="AutoShape 65"/>
          <p:cNvSpPr>
            <a:spLocks noChangeArrowheads="1"/>
          </p:cNvSpPr>
          <p:nvPr/>
        </p:nvSpPr>
        <p:spPr bwMode="auto">
          <a:xfrm>
            <a:off x="7239000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Dilation</a:t>
            </a:r>
          </a:p>
        </p:txBody>
      </p:sp>
      <p:graphicFrame>
        <p:nvGraphicFramePr>
          <p:cNvPr id="137219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92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092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37245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94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162800" y="2667000"/>
            <a:ext cx="1828800" cy="1905000"/>
            <a:chOff x="1824" y="1680"/>
            <a:chExt cx="1152" cy="1200"/>
          </a:xfrm>
        </p:grpSpPr>
        <p:sp>
          <p:nvSpPr>
            <p:cNvPr id="80952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953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954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0955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6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7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8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59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60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61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0962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37282" name="Text Box 66"/>
          <p:cNvSpPr txBox="1">
            <a:spLocks noChangeArrowheads="1"/>
          </p:cNvSpPr>
          <p:nvPr/>
        </p:nvSpPr>
        <p:spPr bwMode="auto">
          <a:xfrm>
            <a:off x="1285875" y="5692775"/>
            <a:ext cx="7216789" cy="99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Note that the object gets bigger and holes are filled.</a:t>
            </a:r>
            <a:endParaRPr lang="da-DK" sz="2400" kern="1200" dirty="0" smtClean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da-DK" sz="1600" b="1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2D example for dilation</a:t>
            </a:r>
            <a:endParaRPr lang="en-US" dirty="0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 cstate="print"/>
          <a:srcRect l="22656" t="23720" r="17969" b="8356"/>
          <a:stretch>
            <a:fillRect/>
          </a:stretch>
        </p:blipFill>
        <p:spPr bwMode="auto">
          <a:xfrm>
            <a:off x="1676400" y="1447800"/>
            <a:ext cx="5791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 bwMode="auto">
          <a:xfrm>
            <a:off x="5029200" y="3810000"/>
            <a:ext cx="2438400" cy="2438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600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Shapiro &amp; Stockman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Dilation vs. Erosion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38188" y="1347788"/>
            <a:ext cx="78867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At each position: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Dilation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: if </a:t>
            </a:r>
            <a:r>
              <a:rPr lang="en-US" sz="2800" b="1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current pixel 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is foreground, OR the structuring element with the input image.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8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Erosion</a:t>
            </a: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: if </a:t>
            </a:r>
            <a:r>
              <a:rPr lang="en-US" sz="28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every pixel </a:t>
            </a: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under the structuring element’s nonzero entries is foreground, OR the current pixel with S.</a:t>
            </a: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endParaRPr lang="en-US" sz="28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342900" indent="-3429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n-US" sz="2800" dirty="0">
              <a:solidFill>
                <a:srgbClr val="000000"/>
              </a:solidFill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Example for Erosion (1D)</a:t>
            </a:r>
          </a:p>
        </p:txBody>
      </p:sp>
      <p:graphicFrame>
        <p:nvGraphicFramePr>
          <p:cNvPr id="163843" name="Group 3"/>
          <p:cNvGraphicFramePr>
            <a:graphicFrameLocks noGrp="1"/>
          </p:cNvGraphicFramePr>
          <p:nvPr/>
        </p:nvGraphicFramePr>
        <p:xfrm>
          <a:off x="2895600" y="163512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72" name="Text Box 27"/>
          <p:cNvSpPr txBox="1">
            <a:spLocks noChangeArrowheads="1"/>
          </p:cNvSpPr>
          <p:nvPr/>
        </p:nvSpPr>
        <p:spPr bwMode="auto">
          <a:xfrm>
            <a:off x="517525" y="1600200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6173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63869" name="Group 29"/>
          <p:cNvGraphicFramePr>
            <a:graphicFrameLocks noGrp="1"/>
          </p:cNvGraphicFramePr>
          <p:nvPr/>
        </p:nvGraphicFramePr>
        <p:xfrm>
          <a:off x="2895600" y="43180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98" name="Text Box 53"/>
          <p:cNvSpPr txBox="1">
            <a:spLocks noChangeArrowheads="1"/>
          </p:cNvSpPr>
          <p:nvPr/>
        </p:nvSpPr>
        <p:spPr bwMode="auto">
          <a:xfrm>
            <a:off x="457200" y="4343400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286000" y="2244725"/>
            <a:ext cx="1828800" cy="1905000"/>
            <a:chOff x="1824" y="1680"/>
            <a:chExt cx="1152" cy="1200"/>
          </a:xfrm>
        </p:grpSpPr>
        <p:sp>
          <p:nvSpPr>
            <p:cNvPr id="6202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03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04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05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6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7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8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09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10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11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212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5516563" y="3248025"/>
            <a:ext cx="2795587" cy="703263"/>
            <a:chOff x="3475" y="2046"/>
            <a:chExt cx="1761" cy="443"/>
          </a:xfrm>
        </p:grpSpPr>
        <p:graphicFrame>
          <p:nvGraphicFramePr>
            <p:cNvPr id="6146" name="Object 2"/>
            <p:cNvGraphicFramePr>
              <a:graphicFrameLocks noChangeAspect="1"/>
            </p:cNvGraphicFramePr>
            <p:nvPr/>
          </p:nvGraphicFramePr>
          <p:xfrm>
            <a:off x="3475" y="2153"/>
            <a:ext cx="1761" cy="336"/>
          </p:xfrm>
          <a:graphic>
            <a:graphicData uri="http://schemas.openxmlformats.org/presentationml/2006/ole">
              <p:oleObj spid="_x0000_s404482" name="Ligning" r:id="rId4" imgW="1066680" imgH="203040" progId="Equation.3">
                <p:embed/>
              </p:oleObj>
            </a:graphicData>
          </a:graphic>
        </p:graphicFrame>
        <p:sp>
          <p:nvSpPr>
            <p:cNvPr id="6201" name="Text Box 68"/>
            <p:cNvSpPr txBox="1">
              <a:spLocks noChangeArrowheads="1"/>
            </p:cNvSpPr>
            <p:nvPr/>
          </p:nvSpPr>
          <p:spPr bwMode="auto">
            <a:xfrm>
              <a:off x="4700" y="204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da-DK" sz="2400" b="1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rPr>
                <a:t>_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4" cstate="print"/>
          <a:srcRect t="49619"/>
          <a:stretch>
            <a:fillRect/>
          </a:stretch>
        </p:blipFill>
        <p:spPr bwMode="auto">
          <a:xfrm>
            <a:off x="1816100" y="3429000"/>
            <a:ext cx="5614988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Partial derivatives of an image</a:t>
            </a:r>
          </a:p>
        </p:txBody>
      </p:sp>
      <p:sp>
        <p:nvSpPr>
          <p:cNvPr id="6151" name="TextBox 4"/>
          <p:cNvSpPr txBox="1">
            <a:spLocks noChangeArrowheads="1"/>
          </p:cNvSpPr>
          <p:nvPr/>
        </p:nvSpPr>
        <p:spPr bwMode="auto">
          <a:xfrm>
            <a:off x="1476375" y="5939135"/>
            <a:ext cx="62960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Which shows changes with respect to x?</a:t>
            </a:r>
          </a:p>
        </p:txBody>
      </p:sp>
      <p:pic>
        <p:nvPicPr>
          <p:cNvPr id="6152" name="Picture 2"/>
          <p:cNvPicPr>
            <a:picLocks noChangeAspect="1" noChangeArrowheads="1"/>
          </p:cNvPicPr>
          <p:nvPr/>
        </p:nvPicPr>
        <p:blipFill>
          <a:blip r:embed="rId4" cstate="print"/>
          <a:srcRect t="2129" r="51144" b="50381"/>
          <a:stretch>
            <a:fillRect/>
          </a:stretch>
        </p:blipFill>
        <p:spPr bwMode="auto">
          <a:xfrm>
            <a:off x="3276600" y="982663"/>
            <a:ext cx="2743200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7256463" y="4676775"/>
            <a:ext cx="547687" cy="1016000"/>
            <a:chOff x="4097330" y="1789047"/>
            <a:chExt cx="547696" cy="1015663"/>
          </a:xfrm>
        </p:grpSpPr>
        <p:sp>
          <p:nvSpPr>
            <p:cNvPr id="6163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-1     1</a:t>
              </a:r>
            </a:p>
          </p:txBody>
        </p:sp>
        <p:cxnSp>
          <p:nvCxnSpPr>
            <p:cNvPr id="6164" name="Straight Connector 27"/>
            <p:cNvCxnSpPr>
              <a:cxnSpLocks noChangeShapeType="1"/>
              <a:stCxn id="6163" idx="1"/>
              <a:endCxn id="6163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8405813" y="4676775"/>
            <a:ext cx="547687" cy="1016000"/>
            <a:chOff x="4097330" y="1789047"/>
            <a:chExt cx="547696" cy="1015663"/>
          </a:xfrm>
        </p:grpSpPr>
        <p:sp>
          <p:nvSpPr>
            <p:cNvPr id="6161" name="TextBox 25"/>
            <p:cNvSpPr txBox="1">
              <a:spLocks noChangeArrowheads="1"/>
            </p:cNvSpPr>
            <p:nvPr/>
          </p:nvSpPr>
          <p:spPr bwMode="auto">
            <a:xfrm>
              <a:off x="4097331" y="1789047"/>
              <a:ext cx="547695" cy="10156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     -1</a:t>
              </a:r>
            </a:p>
          </p:txBody>
        </p:sp>
        <p:cxnSp>
          <p:nvCxnSpPr>
            <p:cNvPr id="6162" name="Straight Connector 27"/>
            <p:cNvCxnSpPr>
              <a:cxnSpLocks noChangeShapeType="1"/>
              <a:stCxn id="6161" idx="1"/>
              <a:endCxn id="6161" idx="3"/>
            </p:cNvCxnSpPr>
            <p:nvPr/>
          </p:nvCxnSpPr>
          <p:spPr bwMode="auto">
            <a:xfrm rot="10800000" flipH="1">
              <a:off x="4097330" y="2296879"/>
              <a:ext cx="54769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821613" y="5005388"/>
            <a:ext cx="876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or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785100" y="4437063"/>
            <a:ext cx="1131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?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6550" y="4999038"/>
            <a:ext cx="1168400" cy="554037"/>
            <a:chOff x="336492" y="4999059"/>
            <a:chExt cx="1168400" cy="554038"/>
          </a:xfrm>
        </p:grpSpPr>
        <p:sp>
          <p:nvSpPr>
            <p:cNvPr id="6159" name="TextBox 14"/>
            <p:cNvSpPr txBox="1">
              <a:spLocks noChangeArrowheads="1"/>
            </p:cNvSpPr>
            <p:nvPr/>
          </p:nvSpPr>
          <p:spPr bwMode="auto">
            <a:xfrm>
              <a:off x="336492" y="4999059"/>
              <a:ext cx="1168400" cy="554038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0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-1    1</a:t>
              </a:r>
            </a:p>
          </p:txBody>
        </p:sp>
        <p:cxnSp>
          <p:nvCxnSpPr>
            <p:cNvPr id="6160" name="Straight Connector 15"/>
            <p:cNvCxnSpPr>
              <a:cxnSpLocks noChangeShapeType="1"/>
              <a:stCxn id="6159" idx="0"/>
              <a:endCxn id="6159" idx="2"/>
            </p:cNvCxnSpPr>
            <p:nvPr/>
          </p:nvCxnSpPr>
          <p:spPr bwMode="auto">
            <a:xfrm rot="16200000" flipH="1">
              <a:off x="644467" y="5275284"/>
              <a:ext cx="554038" cy="158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  <p:graphicFrame>
        <p:nvGraphicFramePr>
          <p:cNvPr id="107542" name="Object 22"/>
          <p:cNvGraphicFramePr>
            <a:graphicFrameLocks noChangeAspect="1"/>
          </p:cNvGraphicFramePr>
          <p:nvPr/>
        </p:nvGraphicFramePr>
        <p:xfrm>
          <a:off x="300038" y="2798763"/>
          <a:ext cx="1431925" cy="1031875"/>
        </p:xfrm>
        <a:graphic>
          <a:graphicData uri="http://schemas.openxmlformats.org/presentationml/2006/ole">
            <p:oleObj spid="_x0000_s234498" name="Equation" r:id="rId5" imgW="545760" imgH="393480" progId="Equation.3">
              <p:embed/>
            </p:oleObj>
          </a:graphicData>
        </a:graphic>
      </p:graphicFrame>
      <p:graphicFrame>
        <p:nvGraphicFramePr>
          <p:cNvPr id="106506" name="Object 10"/>
          <p:cNvGraphicFramePr>
            <a:graphicFrameLocks noChangeAspect="1"/>
          </p:cNvGraphicFramePr>
          <p:nvPr/>
        </p:nvGraphicFramePr>
        <p:xfrm>
          <a:off x="7346950" y="2808288"/>
          <a:ext cx="1431925" cy="1098550"/>
        </p:xfrm>
        <a:graphic>
          <a:graphicData uri="http://schemas.openxmlformats.org/presentationml/2006/ole">
            <p:oleObj spid="_x0000_s234499" name="Equation" r:id="rId6" imgW="545760" imgH="419040" progId="Equation.3">
              <p:embed/>
            </p:oleObj>
          </a:graphicData>
        </a:graphic>
      </p:graphicFrame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819400" y="6259513"/>
            <a:ext cx="4162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(showing </a:t>
            </a:r>
            <a:r>
              <a:rPr lang="en-US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filters for correlation)</a:t>
            </a: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Example for Erosion (1D)</a:t>
            </a:r>
          </a:p>
        </p:txBody>
      </p:sp>
      <p:graphicFrame>
        <p:nvGraphicFramePr>
          <p:cNvPr id="141315" name="Group 3"/>
          <p:cNvGraphicFramePr>
            <a:graphicFrameLocks noGrp="1"/>
          </p:cNvGraphicFramePr>
          <p:nvPr/>
        </p:nvGraphicFramePr>
        <p:xfrm>
          <a:off x="2895600" y="163512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96" name="Text Box 27"/>
          <p:cNvSpPr txBox="1">
            <a:spLocks noChangeArrowheads="1"/>
          </p:cNvSpPr>
          <p:nvPr/>
        </p:nvSpPr>
        <p:spPr bwMode="auto">
          <a:xfrm>
            <a:off x="517525" y="1600200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7197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1341" name="Group 29"/>
          <p:cNvGraphicFramePr>
            <a:graphicFrameLocks noGrp="1"/>
          </p:cNvGraphicFramePr>
          <p:nvPr/>
        </p:nvGraphicFramePr>
        <p:xfrm>
          <a:off x="2895600" y="43180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22" name="Text Box 53"/>
          <p:cNvSpPr txBox="1">
            <a:spLocks noChangeArrowheads="1"/>
          </p:cNvSpPr>
          <p:nvPr/>
        </p:nvSpPr>
        <p:spPr bwMode="auto">
          <a:xfrm>
            <a:off x="457200" y="4343400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895600" y="2244725"/>
            <a:ext cx="1828800" cy="1905000"/>
            <a:chOff x="1824" y="1680"/>
            <a:chExt cx="1152" cy="1200"/>
          </a:xfrm>
        </p:grpSpPr>
        <p:sp>
          <p:nvSpPr>
            <p:cNvPr id="7226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27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28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29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0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1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2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3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4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5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7236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" name="Group 70"/>
          <p:cNvGrpSpPr>
            <a:grpSpLocks/>
          </p:cNvGrpSpPr>
          <p:nvPr/>
        </p:nvGrpSpPr>
        <p:grpSpPr bwMode="auto">
          <a:xfrm>
            <a:off x="5516563" y="3248025"/>
            <a:ext cx="2795587" cy="703263"/>
            <a:chOff x="3475" y="2046"/>
            <a:chExt cx="1761" cy="443"/>
          </a:xfrm>
        </p:grpSpPr>
        <p:graphicFrame>
          <p:nvGraphicFramePr>
            <p:cNvPr id="7170" name="Object 2"/>
            <p:cNvGraphicFramePr>
              <a:graphicFrameLocks noChangeAspect="1"/>
            </p:cNvGraphicFramePr>
            <p:nvPr/>
          </p:nvGraphicFramePr>
          <p:xfrm>
            <a:off x="3475" y="2153"/>
            <a:ext cx="1761" cy="336"/>
          </p:xfrm>
          <a:graphic>
            <a:graphicData uri="http://schemas.openxmlformats.org/presentationml/2006/ole">
              <p:oleObj spid="_x0000_s405506" name="Ligning" r:id="rId4" imgW="1066680" imgH="203040" progId="Equation.3">
                <p:embed/>
              </p:oleObj>
            </a:graphicData>
          </a:graphic>
        </p:graphicFrame>
        <p:sp>
          <p:nvSpPr>
            <p:cNvPr id="7225" name="Text Box 72"/>
            <p:cNvSpPr txBox="1">
              <a:spLocks noChangeArrowheads="1"/>
            </p:cNvSpPr>
            <p:nvPr/>
          </p:nvSpPr>
          <p:spPr bwMode="auto">
            <a:xfrm>
              <a:off x="4700" y="204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da-DK" sz="2400" b="1" kern="1200">
                  <a:solidFill>
                    <a:srgbClr val="000000"/>
                  </a:solidFill>
                  <a:latin typeface="Times New Roman" pitchFamily="18" charset="0"/>
                  <a:ea typeface="+mn-ea"/>
                  <a:cs typeface="+mn-cs"/>
                </a:rPr>
                <a:t>_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3363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297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3389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99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3505200" y="2667000"/>
            <a:ext cx="1828800" cy="1905000"/>
            <a:chOff x="1824" y="1680"/>
            <a:chExt cx="1152" cy="1200"/>
          </a:xfrm>
        </p:grpSpPr>
        <p:sp>
          <p:nvSpPr>
            <p:cNvPr id="8299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00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00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300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300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5411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99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399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5437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402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114800" y="2667000"/>
            <a:ext cx="1828800" cy="1905000"/>
            <a:chOff x="1824" y="1680"/>
            <a:chExt cx="1152" cy="1200"/>
          </a:xfrm>
        </p:grpSpPr>
        <p:sp>
          <p:nvSpPr>
            <p:cNvPr id="8402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02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02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402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2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2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2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403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7459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01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502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7485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04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724400" y="2667000"/>
            <a:ext cx="1828800" cy="1905000"/>
            <a:chOff x="1824" y="1680"/>
            <a:chExt cx="1152" cy="1200"/>
          </a:xfrm>
        </p:grpSpPr>
        <p:sp>
          <p:nvSpPr>
            <p:cNvPr id="85047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048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049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050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1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2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3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4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5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6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5057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49507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043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6044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49533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069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334000" y="2667000"/>
            <a:ext cx="1828800" cy="1905000"/>
            <a:chOff x="1824" y="1680"/>
            <a:chExt cx="1152" cy="1200"/>
          </a:xfrm>
        </p:grpSpPr>
        <p:sp>
          <p:nvSpPr>
            <p:cNvPr id="86071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072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073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074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5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6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7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8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79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80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6081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51555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067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7068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1581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093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943600" y="2667000"/>
            <a:ext cx="1828800" cy="1905000"/>
            <a:chOff x="1824" y="1680"/>
            <a:chExt cx="1152" cy="1200"/>
          </a:xfrm>
        </p:grpSpPr>
        <p:sp>
          <p:nvSpPr>
            <p:cNvPr id="87095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096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097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098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099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0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1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2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3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4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7105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53603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091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8092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3629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8117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553200" y="2667000"/>
            <a:ext cx="1828800" cy="1905000"/>
            <a:chOff x="1824" y="1680"/>
            <a:chExt cx="1152" cy="1200"/>
          </a:xfrm>
        </p:grpSpPr>
        <p:sp>
          <p:nvSpPr>
            <p:cNvPr id="88119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120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121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122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3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4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5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6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7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8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8129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for Erosion</a:t>
            </a:r>
          </a:p>
        </p:txBody>
      </p:sp>
      <p:graphicFrame>
        <p:nvGraphicFramePr>
          <p:cNvPr id="155651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1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8911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55677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41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162800" y="2667000"/>
            <a:ext cx="1828800" cy="1905000"/>
            <a:chOff x="1824" y="1680"/>
            <a:chExt cx="1152" cy="1200"/>
          </a:xfrm>
        </p:grpSpPr>
        <p:sp>
          <p:nvSpPr>
            <p:cNvPr id="89143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144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145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146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47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48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49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0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1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2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89153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Example for Erosion</a:t>
            </a:r>
          </a:p>
        </p:txBody>
      </p:sp>
      <p:graphicFrame>
        <p:nvGraphicFramePr>
          <p:cNvPr id="165891" name="Group 3"/>
          <p:cNvGraphicFramePr>
            <a:graphicFrameLocks noGrp="1"/>
          </p:cNvGraphicFramePr>
          <p:nvPr/>
        </p:nvGraphicFramePr>
        <p:xfrm>
          <a:off x="2895600" y="2057400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Input image</a:t>
            </a:r>
          </a:p>
        </p:txBody>
      </p:sp>
      <p:sp>
        <p:nvSpPr>
          <p:cNvPr id="90140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Structuring Element</a:t>
            </a:r>
          </a:p>
        </p:txBody>
      </p:sp>
      <p:graphicFrame>
        <p:nvGraphicFramePr>
          <p:cNvPr id="165917" name="Group 29"/>
          <p:cNvGraphicFramePr>
            <a:graphicFrameLocks noGrp="1"/>
          </p:cNvGraphicFramePr>
          <p:nvPr/>
        </p:nvGraphicFramePr>
        <p:xfrm>
          <a:off x="2895600" y="4740275"/>
          <a:ext cx="6096000" cy="518159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a-DK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0165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kern="1200">
                <a:solidFill>
                  <a:srgbClr val="333399"/>
                </a:solidFill>
                <a:latin typeface="Times New Roman" pitchFamily="18" charset="0"/>
                <a:ea typeface="+mn-ea"/>
                <a:cs typeface="+mn-cs"/>
              </a:rPr>
              <a:t>Output Image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7772400" y="2667000"/>
            <a:ext cx="1828800" cy="1905000"/>
            <a:chOff x="1824" y="1680"/>
            <a:chExt cx="1152" cy="1200"/>
          </a:xfrm>
        </p:grpSpPr>
        <p:sp>
          <p:nvSpPr>
            <p:cNvPr id="90168" name="Rectangle 55"/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169" name="Rectangle 56"/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170" name="Rectangle 57"/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800" b="1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171" name="Line 58"/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2" name="Line 59"/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3" name="Line 60"/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4" name="Line 61"/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5" name="Line 62"/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6" name="Line 63"/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7" name="AutoShape 64"/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90178" name="AutoShape 65"/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65954" name="Text Box 66"/>
          <p:cNvSpPr txBox="1">
            <a:spLocks noChangeArrowheads="1"/>
          </p:cNvSpPr>
          <p:nvPr/>
        </p:nvSpPr>
        <p:spPr bwMode="auto">
          <a:xfrm>
            <a:off x="2381250" y="5486400"/>
            <a:ext cx="4666963" cy="99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da-DK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Note that the object gets </a:t>
            </a:r>
            <a:r>
              <a:rPr lang="da-DK" sz="2400" kern="1200" dirty="0" smtClean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smaller.</a:t>
            </a:r>
          </a:p>
          <a:p>
            <a:pPr algn="l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da-DK" sz="1600" b="1" kern="1200" dirty="0">
              <a:solidFill>
                <a:srgbClr val="000000"/>
              </a:solidFill>
              <a:latin typeface="Courier New" pitchFamily="49" charset="0"/>
              <a:ea typeface="+mn-ea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2D example for erosion</a:t>
            </a:r>
            <a:endParaRPr lang="en-US" dirty="0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3" cstate="print"/>
          <a:srcRect l="22656" t="23720" r="17969" b="8356"/>
          <a:stretch>
            <a:fillRect/>
          </a:stretch>
        </p:blipFill>
        <p:spPr bwMode="auto">
          <a:xfrm>
            <a:off x="1676400" y="1219200"/>
            <a:ext cx="5791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 bwMode="auto">
          <a:xfrm>
            <a:off x="1676400" y="3733800"/>
            <a:ext cx="3048000" cy="2286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484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Shapiro &amp; Stockman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057400"/>
            <a:ext cx="685800" cy="685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Assorted Finite Difference Filters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363" y="1047653"/>
            <a:ext cx="6276975" cy="313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08550" y="2333625"/>
            <a:ext cx="2373313" cy="1022350"/>
          </a:xfrm>
          <a:prstGeom prst="rect">
            <a:avLst/>
          </a:prstGeom>
          <a:noFill/>
          <a:ln w="9525" algn="ctr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0" name="Picture 9" descr="sobeltiger.jpg"/>
          <p:cNvPicPr>
            <a:picLocks noChangeAspect="1"/>
          </p:cNvPicPr>
          <p:nvPr/>
        </p:nvPicPr>
        <p:blipFill>
          <a:blip r:embed="rId4" cstate="print"/>
          <a:srcRect l="17435" t="7281" r="11356" b="11217"/>
          <a:stretch>
            <a:fillRect/>
          </a:stretch>
        </p:blipFill>
        <p:spPr bwMode="auto">
          <a:xfrm>
            <a:off x="5995988" y="4280710"/>
            <a:ext cx="2446337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Opening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800" smtClean="0"/>
              <a:t>Erode, then dilate</a:t>
            </a:r>
          </a:p>
          <a:p>
            <a:pPr eaLnBrk="1" hangingPunct="1"/>
            <a:r>
              <a:rPr lang="en-US" sz="2800" smtClean="0"/>
              <a:t>Remove small objects, keep original shape</a:t>
            </a:r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3" cstate="print"/>
          <a:srcRect l="24167" t="39523" r="22917" b="25043"/>
          <a:stretch>
            <a:fillRect/>
          </a:stretch>
        </p:blipFill>
        <p:spPr bwMode="auto">
          <a:xfrm>
            <a:off x="228600" y="2276475"/>
            <a:ext cx="8610600" cy="352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990600" y="5881688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Before opening</a:t>
            </a:r>
          </a:p>
        </p:txBody>
      </p:sp>
      <p:sp>
        <p:nvSpPr>
          <p:cNvPr id="91142" name="Text Box 6"/>
          <p:cNvSpPr txBox="1">
            <a:spLocks noChangeArrowheads="1"/>
          </p:cNvSpPr>
          <p:nvPr/>
        </p:nvSpPr>
        <p:spPr bwMode="auto">
          <a:xfrm>
            <a:off x="6324600" y="5881688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After opening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1"/>
          </a:xfrm>
        </p:spPr>
        <p:txBody>
          <a:bodyPr/>
          <a:lstStyle/>
          <a:p>
            <a:pPr eaLnBrk="1" hangingPunct="1"/>
            <a:r>
              <a:rPr lang="en-US" dirty="0" smtClean="0"/>
              <a:t>Closing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Dilate, then erode </a:t>
            </a:r>
          </a:p>
          <a:p>
            <a:pPr eaLnBrk="1" hangingPunct="1"/>
            <a:r>
              <a:rPr lang="en-US" sz="2800" smtClean="0"/>
              <a:t>Fill holes, but keep original shape</a:t>
            </a: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 cstate="print"/>
          <a:srcRect l="26666" t="39778" r="23334" b="24786"/>
          <a:stretch>
            <a:fillRect/>
          </a:stretch>
        </p:blipFill>
        <p:spPr bwMode="auto">
          <a:xfrm>
            <a:off x="609600" y="2328863"/>
            <a:ext cx="80010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Text Box 5"/>
          <p:cNvSpPr txBox="1">
            <a:spLocks noChangeArrowheads="1"/>
          </p:cNvSpPr>
          <p:nvPr/>
        </p:nvSpPr>
        <p:spPr bwMode="auto">
          <a:xfrm>
            <a:off x="1457325" y="5757863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Before closing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6178550" y="5757863"/>
            <a:ext cx="2895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After closing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61722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Applet: </a:t>
            </a:r>
            <a:r>
              <a:rPr lang="en-US" dirty="0" smtClean="0">
                <a:hlinkClick r:id="rId4"/>
              </a:rPr>
              <a:t>http://bigwww.epfl.ch/demo/jmorpho/start.php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4" descr="flower_dilate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3350" y="3657600"/>
            <a:ext cx="38703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7" name="Title 1"/>
          <p:cNvSpPr>
            <a:spLocks noGrp="1"/>
          </p:cNvSpPr>
          <p:nvPr>
            <p:ph type="title"/>
          </p:nvPr>
        </p:nvSpPr>
        <p:spPr>
          <a:xfrm>
            <a:off x="1106488" y="152400"/>
            <a:ext cx="8113712" cy="1143000"/>
          </a:xfrm>
        </p:spPr>
        <p:txBody>
          <a:bodyPr/>
          <a:lstStyle/>
          <a:p>
            <a:r>
              <a:rPr lang="en-US" sz="3200" dirty="0" smtClean="0"/>
              <a:t>Morphology operators on grayscale images</a:t>
            </a:r>
          </a:p>
        </p:txBody>
      </p:sp>
      <p:sp>
        <p:nvSpPr>
          <p:cNvPr id="93188" name="Content Placeholder 2"/>
          <p:cNvSpPr>
            <a:spLocks noGrp="1"/>
          </p:cNvSpPr>
          <p:nvPr>
            <p:ph idx="1"/>
          </p:nvPr>
        </p:nvSpPr>
        <p:spPr>
          <a:xfrm>
            <a:off x="300038" y="1412875"/>
            <a:ext cx="8686800" cy="1025525"/>
          </a:xfrm>
        </p:spPr>
        <p:txBody>
          <a:bodyPr/>
          <a:lstStyle/>
          <a:p>
            <a:r>
              <a:rPr lang="en-US" sz="2800" dirty="0" smtClean="0"/>
              <a:t>Dilation and erosion typically performed on binary images.</a:t>
            </a:r>
          </a:p>
          <a:p>
            <a:r>
              <a:rPr lang="en-US" sz="2800" dirty="0" smtClean="0"/>
              <a:t>If image is grayscale: for dilation take the neighborhood </a:t>
            </a:r>
            <a:r>
              <a:rPr lang="en-US" sz="2800" b="1" dirty="0" smtClean="0"/>
              <a:t>max</a:t>
            </a:r>
            <a:r>
              <a:rPr lang="en-US" sz="2800" dirty="0" smtClean="0"/>
              <a:t>, for erosion take the </a:t>
            </a:r>
            <a:r>
              <a:rPr lang="en-US" sz="2800" b="1" dirty="0" smtClean="0"/>
              <a:t>min</a:t>
            </a:r>
            <a:r>
              <a:rPr lang="en-US" sz="2800" dirty="0" smtClean="0"/>
              <a:t>.</a:t>
            </a:r>
            <a:endParaRPr lang="en-US" sz="2800" dirty="0" smtClean="0">
              <a:sym typeface="Wingdings" pitchFamily="2" charset="2"/>
            </a:endParaRPr>
          </a:p>
        </p:txBody>
      </p:sp>
      <p:pic>
        <p:nvPicPr>
          <p:cNvPr id="93189" name="Picture 3" descr="gray_flower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13" y="3825875"/>
            <a:ext cx="2854325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0" name="Picture 5" descr="flower_eroded.jpg"/>
          <p:cNvPicPr>
            <a:picLocks noChangeAspect="1"/>
          </p:cNvPicPr>
          <p:nvPr/>
        </p:nvPicPr>
        <p:blipFill>
          <a:blip r:embed="rId5" cstate="print"/>
          <a:srcRect l="11465" t="5534" r="11143" b="12561"/>
          <a:stretch>
            <a:fillRect/>
          </a:stretch>
        </p:blipFill>
        <p:spPr bwMode="auto">
          <a:xfrm>
            <a:off x="6249988" y="3825875"/>
            <a:ext cx="2930525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91" name="TextBox 6"/>
          <p:cNvSpPr txBox="1">
            <a:spLocks noChangeArrowheads="1"/>
          </p:cNvSpPr>
          <p:nvPr/>
        </p:nvSpPr>
        <p:spPr bwMode="auto">
          <a:xfrm>
            <a:off x="811213" y="5797550"/>
            <a:ext cx="2409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original</a:t>
            </a:r>
          </a:p>
        </p:txBody>
      </p:sp>
      <p:sp>
        <p:nvSpPr>
          <p:cNvPr id="93192" name="TextBox 7"/>
          <p:cNvSpPr txBox="1">
            <a:spLocks noChangeArrowheads="1"/>
          </p:cNvSpPr>
          <p:nvPr/>
        </p:nvSpPr>
        <p:spPr bwMode="auto">
          <a:xfrm>
            <a:off x="4206875" y="5797550"/>
            <a:ext cx="2409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dilated</a:t>
            </a:r>
          </a:p>
        </p:txBody>
      </p:sp>
      <p:sp>
        <p:nvSpPr>
          <p:cNvPr id="93193" name="TextBox 8"/>
          <p:cNvSpPr txBox="1">
            <a:spLocks noChangeArrowheads="1"/>
          </p:cNvSpPr>
          <p:nvPr/>
        </p:nvSpPr>
        <p:spPr bwMode="auto">
          <a:xfrm>
            <a:off x="7200900" y="5792788"/>
            <a:ext cx="2409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eroded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6276201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46088" y="-152400"/>
            <a:ext cx="8229600" cy="1143000"/>
          </a:xfrm>
        </p:spPr>
        <p:txBody>
          <a:bodyPr/>
          <a:lstStyle/>
          <a:p>
            <a:r>
              <a:rPr lang="en-US" dirty="0" smtClean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5611813" cy="4525963"/>
          </a:xfrm>
        </p:spPr>
        <p:txBody>
          <a:bodyPr/>
          <a:lstStyle/>
          <a:p>
            <a:r>
              <a:rPr lang="en-US" sz="2800" dirty="0" smtClean="0">
                <a:solidFill>
                  <a:schemeClr val="bg2"/>
                </a:solidFill>
              </a:rPr>
              <a:t>What to do with “noisy” binary outputs?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Holes</a:t>
            </a:r>
          </a:p>
          <a:p>
            <a:pPr lvl="1"/>
            <a:r>
              <a:rPr lang="en-US" sz="2400" dirty="0" smtClean="0">
                <a:solidFill>
                  <a:schemeClr val="bg2"/>
                </a:solidFill>
              </a:rPr>
              <a:t>Extra small fragments</a:t>
            </a:r>
          </a:p>
          <a:p>
            <a:endParaRPr lang="en-US" sz="2800" dirty="0" smtClean="0"/>
          </a:p>
          <a:p>
            <a:r>
              <a:rPr lang="en-US" sz="2800" dirty="0" smtClean="0"/>
              <a:t>How to demarcate multiple regions of interest? </a:t>
            </a:r>
          </a:p>
          <a:p>
            <a:pPr lvl="1"/>
            <a:r>
              <a:rPr lang="en-US" sz="2400" dirty="0" smtClean="0"/>
              <a:t>Count objects</a:t>
            </a:r>
          </a:p>
          <a:p>
            <a:pPr lvl="1"/>
            <a:r>
              <a:rPr lang="en-US" sz="2400" dirty="0" smtClean="0"/>
              <a:t>Compute further features per object</a:t>
            </a:r>
          </a:p>
          <a:p>
            <a:pPr>
              <a:buFontTx/>
              <a:buNone/>
            </a:pPr>
            <a:endParaRPr lang="en-US" sz="2800" dirty="0" smtClean="0"/>
          </a:p>
        </p:txBody>
      </p:sp>
      <p:pic>
        <p:nvPicPr>
          <p:cNvPr id="4" name="Picture 3" descr="beatles_mask.jpg"/>
          <p:cNvPicPr>
            <a:picLocks noChangeAspect="1"/>
          </p:cNvPicPr>
          <p:nvPr/>
        </p:nvPicPr>
        <p:blipFill>
          <a:blip r:embed="rId3" cstate="print"/>
          <a:srcRect l="12402" t="7295" r="9576" b="11130"/>
          <a:stretch>
            <a:fillRect/>
          </a:stretch>
        </p:blipFill>
        <p:spPr bwMode="auto">
          <a:xfrm>
            <a:off x="6172200" y="3886200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464300" y="4105275"/>
            <a:ext cx="693738" cy="80327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616700" y="4835525"/>
            <a:ext cx="693738" cy="803275"/>
          </a:xfrm>
          <a:prstGeom prst="ellipse">
            <a:avLst/>
          </a:prstGeom>
          <a:noFill/>
          <a:ln w="38100" algn="ctr">
            <a:solidFill>
              <a:srgbClr val="92D05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158038" y="3813175"/>
            <a:ext cx="693737" cy="803275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851775" y="4141788"/>
            <a:ext cx="693738" cy="803275"/>
          </a:xfrm>
          <a:prstGeom prst="ellipse">
            <a:avLst/>
          </a:prstGeom>
          <a:noFill/>
          <a:ln w="381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9" name="Picture 8" descr="beatles_mask.jpg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2402" t="7295" r="9576" b="11130"/>
          <a:stretch>
            <a:fillRect/>
          </a:stretch>
        </p:blipFill>
        <p:spPr bwMode="auto">
          <a:xfrm>
            <a:off x="6172200" y="1463675"/>
            <a:ext cx="2455863" cy="186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rot="5400000" flipH="1" flipV="1">
            <a:off x="6482557" y="3015456"/>
            <a:ext cx="730250" cy="401637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6200000" flipV="1">
            <a:off x="7011988" y="2522537"/>
            <a:ext cx="1277938" cy="766763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 flipH="1" flipV="1">
            <a:off x="6300788" y="2868612"/>
            <a:ext cx="1022350" cy="403225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16200000" flipV="1">
            <a:off x="8235951" y="2651125"/>
            <a:ext cx="766762" cy="363537"/>
          </a:xfrm>
          <a:prstGeom prst="straightConnector1">
            <a:avLst/>
          </a:prstGeom>
          <a:noFill/>
          <a:ln w="38100" algn="ctr">
            <a:solidFill>
              <a:srgbClr val="FF7C80"/>
            </a:solidFill>
            <a:round/>
            <a:headEnd/>
            <a:tailEnd type="arrow" w="med" len="med"/>
          </a:ln>
        </p:spPr>
      </p:cxnSp>
      <p:sp>
        <p:nvSpPr>
          <p:cNvPr id="14" name="TextBox 13"/>
          <p:cNvSpPr txBox="1"/>
          <p:nvPr/>
        </p:nvSpPr>
        <p:spPr>
          <a:xfrm>
            <a:off x="7086600" y="6276201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r>
              <a:rPr lang="en-US" sz="1200" dirty="0" smtClean="0"/>
              <a:t>, UT-Austin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Connected components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Various algorithms to compute</a:t>
            </a:r>
          </a:p>
          <a:p>
            <a:pPr lvl="1" eaLnBrk="1" hangingPunct="1"/>
            <a:r>
              <a:rPr lang="en-US" smtClean="0"/>
              <a:t>Recursive (in memory)</a:t>
            </a:r>
          </a:p>
          <a:p>
            <a:pPr lvl="1" eaLnBrk="1" hangingPunct="1"/>
            <a:r>
              <a:rPr lang="en-US" smtClean="0"/>
              <a:t>Two rows at a time (image not necessarily in memory)</a:t>
            </a:r>
          </a:p>
          <a:p>
            <a:pPr lvl="1" eaLnBrk="1" hangingPunct="1"/>
            <a:r>
              <a:rPr lang="en-US" smtClean="0"/>
              <a:t>Parallel propagation strategy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52400"/>
            <a:ext cx="8382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Recursive connected components</a:t>
            </a:r>
          </a:p>
        </p:txBody>
      </p:sp>
      <p:sp>
        <p:nvSpPr>
          <p:cNvPr id="117763" name="Rectangle 4"/>
          <p:cNvSpPr>
            <a:spLocks noChangeArrowheads="1"/>
          </p:cNvSpPr>
          <p:nvPr/>
        </p:nvSpPr>
        <p:spPr bwMode="auto">
          <a:xfrm>
            <a:off x="685800" y="54102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>
                <a:hlinkClick r:id="rId3"/>
              </a:rPr>
              <a:t>Demo</a:t>
            </a:r>
            <a:r>
              <a:rPr lang="en-US" sz="3200"/>
              <a:t> </a:t>
            </a:r>
            <a:r>
              <a:rPr lang="en-US"/>
              <a:t>http://www.cosc.canterbury.ac.nz/mukundan/covn/Label.html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352800"/>
          </a:xfrm>
        </p:spPr>
        <p:txBody>
          <a:bodyPr/>
          <a:lstStyle/>
          <a:p>
            <a:pPr eaLnBrk="1" hangingPunct="1"/>
            <a:r>
              <a:rPr lang="en-US" smtClean="0"/>
              <a:t>Find an unlabeled pixel, assign it a new label</a:t>
            </a:r>
          </a:p>
          <a:p>
            <a:pPr eaLnBrk="1" hangingPunct="1"/>
            <a:r>
              <a:rPr lang="en-US" smtClean="0"/>
              <a:t>Search to find its neighbors, and recursively repeat to find their neighbors til there are no more</a:t>
            </a:r>
          </a:p>
          <a:p>
            <a:pPr eaLnBrk="1" hangingPunct="1"/>
            <a:r>
              <a:rPr lang="en-US" smtClean="0"/>
              <a:t>Repeat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3" cstate="print"/>
          <a:srcRect l="20833" t="27939" r="22917" b="36031"/>
          <a:stretch>
            <a:fillRect/>
          </a:stretch>
        </p:blipFill>
        <p:spPr bwMode="auto">
          <a:xfrm>
            <a:off x="1687513" y="1749425"/>
            <a:ext cx="5872162" cy="230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Connected components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Identify distinct regions of “connected pixels”</a:t>
            </a:r>
          </a:p>
          <a:p>
            <a:pPr eaLnBrk="1" hangingPunct="1"/>
            <a:endParaRPr lang="en-US" smtClean="0"/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0" y="6278562"/>
            <a:ext cx="2590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Shapiro and Stockman</a:t>
            </a:r>
          </a:p>
        </p:txBody>
      </p:sp>
      <p:pic>
        <p:nvPicPr>
          <p:cNvPr id="61446" name="Picture 4"/>
          <p:cNvPicPr>
            <a:picLocks noChangeAspect="1" noChangeArrowheads="1"/>
          </p:cNvPicPr>
          <p:nvPr/>
        </p:nvPicPr>
        <p:blipFill>
          <a:blip r:embed="rId3" cstate="print"/>
          <a:srcRect l="34474" t="63969" r="22917" b="8006"/>
          <a:stretch>
            <a:fillRect/>
          </a:stretch>
        </p:blipFill>
        <p:spPr bwMode="auto">
          <a:xfrm>
            <a:off x="1943100" y="4095750"/>
            <a:ext cx="5695950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Connectedness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3112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Defining which pixels are considered neighbors</a:t>
            </a: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 cstate="print"/>
          <a:srcRect l="25000" t="41823" r="25000" b="19336"/>
          <a:stretch>
            <a:fillRect/>
          </a:stretch>
        </p:blipFill>
        <p:spPr bwMode="auto">
          <a:xfrm>
            <a:off x="838200" y="2041525"/>
            <a:ext cx="7315200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9" name="Text Box 6"/>
          <p:cNvSpPr txBox="1">
            <a:spLocks noChangeArrowheads="1"/>
          </p:cNvSpPr>
          <p:nvPr/>
        </p:nvSpPr>
        <p:spPr bwMode="auto">
          <a:xfrm>
            <a:off x="1981200" y="5546725"/>
            <a:ext cx="251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4-connected</a:t>
            </a:r>
          </a:p>
        </p:txBody>
      </p:sp>
      <p:sp>
        <p:nvSpPr>
          <p:cNvPr id="62470" name="Text Box 7"/>
          <p:cNvSpPr txBox="1">
            <a:spLocks noChangeArrowheads="1"/>
          </p:cNvSpPr>
          <p:nvPr/>
        </p:nvSpPr>
        <p:spPr bwMode="auto">
          <a:xfrm>
            <a:off x="5791200" y="5484813"/>
            <a:ext cx="2514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8-connected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62484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err="1" smtClean="0"/>
              <a:t>Chaitanya</a:t>
            </a:r>
            <a:r>
              <a:rPr lang="en-US" sz="1400" dirty="0" smtClean="0"/>
              <a:t> Chandra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12954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Connected components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43413" cy="4525963"/>
          </a:xfrm>
        </p:spPr>
        <p:txBody>
          <a:bodyPr/>
          <a:lstStyle/>
          <a:p>
            <a:r>
              <a:rPr lang="en-US" sz="2400" smtClean="0"/>
              <a:t>We’ll consider a sequential algorithm that requires only 2 passes over the image.</a:t>
            </a:r>
          </a:p>
          <a:p>
            <a:endParaRPr lang="en-US" sz="2400" smtClean="0"/>
          </a:p>
          <a:p>
            <a:r>
              <a:rPr lang="en-US" sz="2400" b="1" smtClean="0"/>
              <a:t>Input</a:t>
            </a:r>
            <a:r>
              <a:rPr lang="en-US" sz="2400" smtClean="0"/>
              <a:t>: binary image</a:t>
            </a:r>
          </a:p>
          <a:p>
            <a:r>
              <a:rPr lang="en-US" sz="2400" b="1" smtClean="0"/>
              <a:t>Output</a:t>
            </a:r>
            <a:r>
              <a:rPr lang="en-US" sz="2400" smtClean="0"/>
              <a:t>: “label” image, where pixels are numbered per their component</a:t>
            </a:r>
          </a:p>
          <a:p>
            <a:endParaRPr lang="en-US" sz="2400" smtClean="0"/>
          </a:p>
          <a:p>
            <a:r>
              <a:rPr lang="en-US" sz="2400" smtClean="0"/>
              <a:t>Note: foreground here is denoted with black pixels.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5192713" y="1931988"/>
            <a:ext cx="3286125" cy="3224212"/>
            <a:chOff x="5192721" y="1931967"/>
            <a:chExt cx="3286170" cy="3224217"/>
          </a:xfrm>
        </p:grpSpPr>
        <p:pic>
          <p:nvPicPr>
            <p:cNvPr id="6349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55476" t="22604" r="21039" b="39584"/>
            <a:stretch>
              <a:fillRect/>
            </a:stretch>
          </p:blipFill>
          <p:spPr bwMode="auto">
            <a:xfrm>
              <a:off x="5192721" y="1931967"/>
              <a:ext cx="3286170" cy="3224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494" name="Rectangle 4"/>
            <p:cNvSpPr>
              <a:spLocks noChangeArrowheads="1"/>
            </p:cNvSpPr>
            <p:nvPr/>
          </p:nvSpPr>
          <p:spPr bwMode="auto">
            <a:xfrm>
              <a:off x="5438916" y="272585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5" name="Rectangle 5"/>
            <p:cNvSpPr>
              <a:spLocks noChangeArrowheads="1"/>
            </p:cNvSpPr>
            <p:nvPr/>
          </p:nvSpPr>
          <p:spPr bwMode="auto">
            <a:xfrm>
              <a:off x="5594364" y="255268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6" name="Rectangle 6"/>
            <p:cNvSpPr>
              <a:spLocks noChangeArrowheads="1"/>
            </p:cNvSpPr>
            <p:nvPr/>
          </p:nvSpPr>
          <p:spPr bwMode="auto">
            <a:xfrm>
              <a:off x="5621481" y="310038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7" name="Rectangle 7"/>
            <p:cNvSpPr>
              <a:spLocks noChangeArrowheads="1"/>
            </p:cNvSpPr>
            <p:nvPr/>
          </p:nvSpPr>
          <p:spPr bwMode="auto">
            <a:xfrm>
              <a:off x="5959494" y="310038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8" name="Rectangle 8"/>
            <p:cNvSpPr>
              <a:spLocks noChangeArrowheads="1"/>
            </p:cNvSpPr>
            <p:nvPr/>
          </p:nvSpPr>
          <p:spPr bwMode="auto">
            <a:xfrm>
              <a:off x="5776929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499" name="Rectangle 9"/>
            <p:cNvSpPr>
              <a:spLocks noChangeArrowheads="1"/>
            </p:cNvSpPr>
            <p:nvPr/>
          </p:nvSpPr>
          <p:spPr bwMode="auto">
            <a:xfrm>
              <a:off x="5776929" y="309098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0" name="Rectangle 10"/>
            <p:cNvSpPr>
              <a:spLocks noChangeArrowheads="1"/>
            </p:cNvSpPr>
            <p:nvPr/>
          </p:nvSpPr>
          <p:spPr bwMode="auto">
            <a:xfrm>
              <a:off x="5959494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1" name="Rectangle 11"/>
            <p:cNvSpPr>
              <a:spLocks noChangeArrowheads="1"/>
            </p:cNvSpPr>
            <p:nvPr/>
          </p:nvSpPr>
          <p:spPr bwMode="auto">
            <a:xfrm>
              <a:off x="6142059" y="310038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2" name="Rectangle 12"/>
            <p:cNvSpPr>
              <a:spLocks noChangeArrowheads="1"/>
            </p:cNvSpPr>
            <p:nvPr/>
          </p:nvSpPr>
          <p:spPr bwMode="auto">
            <a:xfrm>
              <a:off x="6142059" y="273525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3" name="Rectangle 13"/>
            <p:cNvSpPr>
              <a:spLocks noChangeArrowheads="1"/>
            </p:cNvSpPr>
            <p:nvPr/>
          </p:nvSpPr>
          <p:spPr bwMode="auto">
            <a:xfrm>
              <a:off x="6315228" y="273525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4" name="Rectangle 14"/>
            <p:cNvSpPr>
              <a:spLocks noChangeArrowheads="1"/>
            </p:cNvSpPr>
            <p:nvPr/>
          </p:nvSpPr>
          <p:spPr bwMode="auto">
            <a:xfrm>
              <a:off x="6507189" y="273525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5" name="Rectangle 15"/>
            <p:cNvSpPr>
              <a:spLocks noChangeArrowheads="1"/>
            </p:cNvSpPr>
            <p:nvPr/>
          </p:nvSpPr>
          <p:spPr bwMode="auto">
            <a:xfrm>
              <a:off x="6680358" y="2735253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6" name="Rectangle 16"/>
            <p:cNvSpPr>
              <a:spLocks noChangeArrowheads="1"/>
            </p:cNvSpPr>
            <p:nvPr/>
          </p:nvSpPr>
          <p:spPr bwMode="auto">
            <a:xfrm>
              <a:off x="6142059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7" name="Rectangle 17"/>
            <p:cNvSpPr>
              <a:spLocks noChangeArrowheads="1"/>
            </p:cNvSpPr>
            <p:nvPr/>
          </p:nvSpPr>
          <p:spPr bwMode="auto">
            <a:xfrm>
              <a:off x="6315228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8" name="Rectangle 18"/>
            <p:cNvSpPr>
              <a:spLocks noChangeArrowheads="1"/>
            </p:cNvSpPr>
            <p:nvPr/>
          </p:nvSpPr>
          <p:spPr bwMode="auto">
            <a:xfrm>
              <a:off x="6507189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09" name="Rectangle 19"/>
            <p:cNvSpPr>
              <a:spLocks noChangeArrowheads="1"/>
            </p:cNvSpPr>
            <p:nvPr/>
          </p:nvSpPr>
          <p:spPr bwMode="auto">
            <a:xfrm>
              <a:off x="6680358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0" name="Rectangle 20"/>
            <p:cNvSpPr>
              <a:spLocks noChangeArrowheads="1"/>
            </p:cNvSpPr>
            <p:nvPr/>
          </p:nvSpPr>
          <p:spPr bwMode="auto">
            <a:xfrm>
              <a:off x="6835806" y="290842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1" name="Rectangle 21"/>
            <p:cNvSpPr>
              <a:spLocks noChangeArrowheads="1"/>
            </p:cNvSpPr>
            <p:nvPr/>
          </p:nvSpPr>
          <p:spPr bwMode="auto">
            <a:xfrm>
              <a:off x="7008975" y="290842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2" name="Rectangle 22"/>
            <p:cNvSpPr>
              <a:spLocks noChangeArrowheads="1"/>
            </p:cNvSpPr>
            <p:nvPr/>
          </p:nvSpPr>
          <p:spPr bwMode="auto">
            <a:xfrm>
              <a:off x="7566066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3" name="Rectangle 23"/>
            <p:cNvSpPr>
              <a:spLocks noChangeArrowheads="1"/>
            </p:cNvSpPr>
            <p:nvPr/>
          </p:nvSpPr>
          <p:spPr bwMode="auto">
            <a:xfrm>
              <a:off x="7739235" y="2917818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4" name="Rectangle 24"/>
            <p:cNvSpPr>
              <a:spLocks noChangeArrowheads="1"/>
            </p:cNvSpPr>
            <p:nvPr/>
          </p:nvSpPr>
          <p:spPr bwMode="auto">
            <a:xfrm>
              <a:off x="7748631" y="272585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5" name="Rectangle 25"/>
            <p:cNvSpPr>
              <a:spLocks noChangeArrowheads="1"/>
            </p:cNvSpPr>
            <p:nvPr/>
          </p:nvSpPr>
          <p:spPr bwMode="auto">
            <a:xfrm>
              <a:off x="7921800" y="272585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6" name="Rectangle 26"/>
            <p:cNvSpPr>
              <a:spLocks noChangeArrowheads="1"/>
            </p:cNvSpPr>
            <p:nvPr/>
          </p:nvSpPr>
          <p:spPr bwMode="auto">
            <a:xfrm>
              <a:off x="6324624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7" name="Rectangle 27"/>
            <p:cNvSpPr>
              <a:spLocks noChangeArrowheads="1"/>
            </p:cNvSpPr>
            <p:nvPr/>
          </p:nvSpPr>
          <p:spPr bwMode="auto">
            <a:xfrm>
              <a:off x="6497793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8" name="Rectangle 28"/>
            <p:cNvSpPr>
              <a:spLocks noChangeArrowheads="1"/>
            </p:cNvSpPr>
            <p:nvPr/>
          </p:nvSpPr>
          <p:spPr bwMode="auto">
            <a:xfrm>
              <a:off x="5959494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19" name="Rectangle 29"/>
            <p:cNvSpPr>
              <a:spLocks noChangeArrowheads="1"/>
            </p:cNvSpPr>
            <p:nvPr/>
          </p:nvSpPr>
          <p:spPr bwMode="auto">
            <a:xfrm>
              <a:off x="6132663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0" name="Rectangle 30"/>
            <p:cNvSpPr>
              <a:spLocks noChangeArrowheads="1"/>
            </p:cNvSpPr>
            <p:nvPr/>
          </p:nvSpPr>
          <p:spPr bwMode="auto">
            <a:xfrm>
              <a:off x="6507189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1" name="Rectangle 31"/>
            <p:cNvSpPr>
              <a:spLocks noChangeArrowheads="1"/>
            </p:cNvSpPr>
            <p:nvPr/>
          </p:nvSpPr>
          <p:spPr bwMode="auto">
            <a:xfrm>
              <a:off x="6680358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2" name="Rectangle 32"/>
            <p:cNvSpPr>
              <a:spLocks noChangeArrowheads="1"/>
            </p:cNvSpPr>
            <p:nvPr/>
          </p:nvSpPr>
          <p:spPr bwMode="auto">
            <a:xfrm>
              <a:off x="6872319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3" name="Rectangle 33"/>
            <p:cNvSpPr>
              <a:spLocks noChangeArrowheads="1"/>
            </p:cNvSpPr>
            <p:nvPr/>
          </p:nvSpPr>
          <p:spPr bwMode="auto">
            <a:xfrm>
              <a:off x="7045488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4" name="Rectangle 34"/>
            <p:cNvSpPr>
              <a:spLocks noChangeArrowheads="1"/>
            </p:cNvSpPr>
            <p:nvPr/>
          </p:nvSpPr>
          <p:spPr bwMode="auto">
            <a:xfrm>
              <a:off x="7200936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5" name="Rectangle 35"/>
            <p:cNvSpPr>
              <a:spLocks noChangeArrowheads="1"/>
            </p:cNvSpPr>
            <p:nvPr/>
          </p:nvSpPr>
          <p:spPr bwMode="auto">
            <a:xfrm>
              <a:off x="7374105" y="217816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6" name="Rectangle 36"/>
            <p:cNvSpPr>
              <a:spLocks noChangeArrowheads="1"/>
            </p:cNvSpPr>
            <p:nvPr/>
          </p:nvSpPr>
          <p:spPr bwMode="auto">
            <a:xfrm>
              <a:off x="5776929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7" name="Rectangle 37"/>
            <p:cNvSpPr>
              <a:spLocks noChangeArrowheads="1"/>
            </p:cNvSpPr>
            <p:nvPr/>
          </p:nvSpPr>
          <p:spPr bwMode="auto">
            <a:xfrm>
              <a:off x="5950098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8" name="Rectangle 38"/>
            <p:cNvSpPr>
              <a:spLocks noChangeArrowheads="1"/>
            </p:cNvSpPr>
            <p:nvPr/>
          </p:nvSpPr>
          <p:spPr bwMode="auto">
            <a:xfrm>
              <a:off x="7200936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29" name="Rectangle 39"/>
            <p:cNvSpPr>
              <a:spLocks noChangeArrowheads="1"/>
            </p:cNvSpPr>
            <p:nvPr/>
          </p:nvSpPr>
          <p:spPr bwMode="auto">
            <a:xfrm>
              <a:off x="7374105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30" name="Rectangle 40"/>
            <p:cNvSpPr>
              <a:spLocks noChangeArrowheads="1"/>
            </p:cNvSpPr>
            <p:nvPr/>
          </p:nvSpPr>
          <p:spPr bwMode="auto">
            <a:xfrm>
              <a:off x="7566066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31" name="Rectangle 41"/>
            <p:cNvSpPr>
              <a:spLocks noChangeArrowheads="1"/>
            </p:cNvSpPr>
            <p:nvPr/>
          </p:nvSpPr>
          <p:spPr bwMode="auto">
            <a:xfrm>
              <a:off x="7739235" y="2360727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32" name="Rectangle 42"/>
            <p:cNvSpPr>
              <a:spLocks noChangeArrowheads="1"/>
            </p:cNvSpPr>
            <p:nvPr/>
          </p:nvSpPr>
          <p:spPr bwMode="auto">
            <a:xfrm>
              <a:off x="7748631" y="254329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3533" name="Rectangle 43"/>
            <p:cNvSpPr>
              <a:spLocks noChangeArrowheads="1"/>
            </p:cNvSpPr>
            <p:nvPr/>
          </p:nvSpPr>
          <p:spPr bwMode="auto">
            <a:xfrm>
              <a:off x="7921800" y="2543292"/>
              <a:ext cx="155448" cy="1554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96012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Sequential connected components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3" cstate="print"/>
          <a:srcRect l="17917" t="21880" r="20000" b="8376"/>
          <a:stretch>
            <a:fillRect/>
          </a:stretch>
        </p:blipFill>
        <p:spPr bwMode="auto">
          <a:xfrm>
            <a:off x="381000" y="1095375"/>
            <a:ext cx="83058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extBox 4"/>
          <p:cNvSpPr txBox="1">
            <a:spLocks noChangeArrowheads="1"/>
          </p:cNvSpPr>
          <p:nvPr/>
        </p:nvSpPr>
        <p:spPr bwMode="auto">
          <a:xfrm>
            <a:off x="0" y="6581775"/>
            <a:ext cx="2514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Adapted from </a:t>
            </a: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J. </a:t>
            </a:r>
            <a:r>
              <a:rPr lang="en-US" sz="1200" b="1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Neira</a:t>
            </a:r>
            <a:r>
              <a:rPr lang="en-US" sz="1200" b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57200" y="5257800"/>
            <a:ext cx="3429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4953000" y="914400"/>
            <a:ext cx="4191000" cy="259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5105400" y="5029200"/>
            <a:ext cx="3962400" cy="175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4953000" y="3575050"/>
            <a:ext cx="41910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75563" y="5072063"/>
            <a:ext cx="1544637" cy="1752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75275" y="6386513"/>
            <a:ext cx="3768725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828800" y="5562600"/>
            <a:ext cx="762000" cy="685800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352800" y="5410200"/>
            <a:ext cx="18288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en-US" b="1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animBg="1"/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1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1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1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1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1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1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2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2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2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2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2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2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2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2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heme/theme1.xml><?xml version="1.0" encoding="utf-8"?>
<a:theme xmlns:a="http://schemas.openxmlformats.org/drawingml/2006/main" name="Abstrac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6510</TotalTime>
  <Words>3586</Words>
  <Application>Microsoft Macintosh PowerPoint</Application>
  <PresentationFormat>On-screen Show (4:3)</PresentationFormat>
  <Paragraphs>990</Paragraphs>
  <Slides>110</Slides>
  <Notes>107</Notes>
  <HiddenSlides>2</HiddenSlides>
  <MMClips>2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Abstract</vt:lpstr>
      <vt:lpstr>Bitmap Image</vt:lpstr>
      <vt:lpstr>Equation</vt:lpstr>
      <vt:lpstr>Photo Editor Photo</vt:lpstr>
      <vt:lpstr>Ligning</vt:lpstr>
      <vt:lpstr> Edges</vt:lpstr>
      <vt:lpstr>Recall: image filtering</vt:lpstr>
      <vt:lpstr>Edge detection</vt:lpstr>
      <vt:lpstr>What causes an edge?</vt:lpstr>
      <vt:lpstr>Edges/gradients and invariance</vt:lpstr>
      <vt:lpstr>Derivatives and edges</vt:lpstr>
      <vt:lpstr>Derivatives with convolution</vt:lpstr>
      <vt:lpstr>Partial derivatives of an image</vt:lpstr>
      <vt:lpstr>Assorted Finite Difference Filters</vt:lpstr>
      <vt:lpstr>Effects of noise</vt:lpstr>
      <vt:lpstr>Solution:  smooth first</vt:lpstr>
      <vt:lpstr>Derivative theorem of convolution</vt:lpstr>
      <vt:lpstr>Slide 13</vt:lpstr>
      <vt:lpstr>Derivative of Gaussian filters</vt:lpstr>
      <vt:lpstr>2D edge detection filters</vt:lpstr>
      <vt:lpstr>Laplacian of Gaussian</vt:lpstr>
      <vt:lpstr>Smoothing with a Gaussian</vt:lpstr>
      <vt:lpstr>Effect of σ on derivatives </vt:lpstr>
      <vt:lpstr>So, what scale to choose?</vt:lpstr>
      <vt:lpstr>Mask properties</vt:lpstr>
      <vt:lpstr>Image gradient</vt:lpstr>
      <vt:lpstr>Gradients -&gt; edges</vt:lpstr>
      <vt:lpstr>Thresholding</vt:lpstr>
      <vt:lpstr>Original image</vt:lpstr>
      <vt:lpstr>Slide 25</vt:lpstr>
      <vt:lpstr>Thresholding gradient with  a lower threshold</vt:lpstr>
      <vt:lpstr>Thresholding gradient with  a higher threshold</vt:lpstr>
      <vt:lpstr>Canny edge detector</vt:lpstr>
      <vt:lpstr>The Canny edge detector</vt:lpstr>
      <vt:lpstr>The Canny edge detector</vt:lpstr>
      <vt:lpstr>The Canny edge detector</vt:lpstr>
      <vt:lpstr>The Canny edge detector</vt:lpstr>
      <vt:lpstr>Slide 33</vt:lpstr>
      <vt:lpstr>Non-maximum suppression</vt:lpstr>
      <vt:lpstr>Non-maximum suppression</vt:lpstr>
      <vt:lpstr>Non-maximum suppression</vt:lpstr>
      <vt:lpstr>The Canny edge detector</vt:lpstr>
      <vt:lpstr>Slide 38</vt:lpstr>
      <vt:lpstr>Hysteresis thresholding</vt:lpstr>
      <vt:lpstr>Hysteresis thresholding</vt:lpstr>
      <vt:lpstr>Hysteresis thresholding</vt:lpstr>
      <vt:lpstr>Recap: Canny edge detector</vt:lpstr>
      <vt:lpstr>Canny edge detector parameters</vt:lpstr>
      <vt:lpstr>Low-level edges vs. perceived contours</vt:lpstr>
      <vt:lpstr>Low-level edges vs.  perceived contours</vt:lpstr>
      <vt:lpstr>Slide 46</vt:lpstr>
      <vt:lpstr>What features are responsible  for perceived edges?</vt:lpstr>
      <vt:lpstr>What features are responsible  for perceived edges?</vt:lpstr>
      <vt:lpstr>Slide 49</vt:lpstr>
      <vt:lpstr>State-of-the-Art in Contour Detection</vt:lpstr>
      <vt:lpstr>Summary</vt:lpstr>
      <vt:lpstr>Binary images</vt:lpstr>
      <vt:lpstr>Binary image analysis</vt:lpstr>
      <vt:lpstr>Binary images</vt:lpstr>
      <vt:lpstr>Thresholding</vt:lpstr>
      <vt:lpstr>Thresholding</vt:lpstr>
      <vt:lpstr>Thresholding</vt:lpstr>
      <vt:lpstr>Thresholding</vt:lpstr>
      <vt:lpstr>Thresholding</vt:lpstr>
      <vt:lpstr>A nice case: bimodal intensity histograms</vt:lpstr>
      <vt:lpstr>Not so nice cases</vt:lpstr>
      <vt:lpstr>Issues</vt:lpstr>
      <vt:lpstr>Morphological operators</vt:lpstr>
      <vt:lpstr>Dilation</vt:lpstr>
      <vt:lpstr>Erosion</vt:lpstr>
      <vt:lpstr>Structuring elements</vt:lpstr>
      <vt:lpstr>Dilation vs. Erosion</vt:lpstr>
      <vt:lpstr>Example for Dilation (1D)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Example for Dilation</vt:lpstr>
      <vt:lpstr>2D example for dilation</vt:lpstr>
      <vt:lpstr>Dilation vs. Erosion</vt:lpstr>
      <vt:lpstr>Example for Erosion (1D)</vt:lpstr>
      <vt:lpstr>Example for Erosion (1D)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Example for Erosion</vt:lpstr>
      <vt:lpstr>2D example for erosion</vt:lpstr>
      <vt:lpstr>Opening</vt:lpstr>
      <vt:lpstr>Closing</vt:lpstr>
      <vt:lpstr>Morphology operators on grayscale images</vt:lpstr>
      <vt:lpstr>Issues</vt:lpstr>
      <vt:lpstr>Connected components</vt:lpstr>
      <vt:lpstr>Recursive connected components</vt:lpstr>
      <vt:lpstr>Connected components</vt:lpstr>
      <vt:lpstr>Connectedness</vt:lpstr>
      <vt:lpstr>Connected components</vt:lpstr>
      <vt:lpstr>Sequential connected components</vt:lpstr>
      <vt:lpstr>Sequential connected components</vt:lpstr>
      <vt:lpstr>Sequential connected components</vt:lpstr>
      <vt:lpstr>Slide 102</vt:lpstr>
      <vt:lpstr>Connected components</vt:lpstr>
      <vt:lpstr>Region properties</vt:lpstr>
      <vt:lpstr>Binary image analysis: (recap)</vt:lpstr>
      <vt:lpstr>Example : segmentation of a liver</vt:lpstr>
      <vt:lpstr>Example: Bg subtraction + blob detection</vt:lpstr>
      <vt:lpstr>Slide 108</vt:lpstr>
      <vt:lpstr>Binary images</vt:lpstr>
      <vt:lpstr>Summary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3D Video Segmentation, Recognition, and Retrieval </dc:title>
  <dc:creator>praba</dc:creator>
  <cp:lastModifiedBy>Prabhakaran Balakrishnan</cp:lastModifiedBy>
  <cp:revision>253</cp:revision>
  <dcterms:created xsi:type="dcterms:W3CDTF">2013-02-17T20:37:30Z</dcterms:created>
  <dcterms:modified xsi:type="dcterms:W3CDTF">2013-02-17T20:38:10Z</dcterms:modified>
</cp:coreProperties>
</file>